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33"/>
  </p:notesMasterIdLst>
  <p:handoutMasterIdLst>
    <p:handoutMasterId r:id="rId34"/>
  </p:handoutMasterIdLst>
  <p:sldIdLst>
    <p:sldId id="337" r:id="rId5"/>
    <p:sldId id="270" r:id="rId6"/>
    <p:sldId id="257" r:id="rId7"/>
    <p:sldId id="258" r:id="rId8"/>
    <p:sldId id="259" r:id="rId9"/>
    <p:sldId id="555" r:id="rId10"/>
    <p:sldId id="558" r:id="rId11"/>
    <p:sldId id="551" r:id="rId12"/>
    <p:sldId id="261" r:id="rId13"/>
    <p:sldId id="262" r:id="rId14"/>
    <p:sldId id="559" r:id="rId15"/>
    <p:sldId id="263" r:id="rId16"/>
    <p:sldId id="552" r:id="rId17"/>
    <p:sldId id="265" r:id="rId18"/>
    <p:sldId id="266" r:id="rId19"/>
    <p:sldId id="267" r:id="rId20"/>
    <p:sldId id="268" r:id="rId21"/>
    <p:sldId id="556" r:id="rId22"/>
    <p:sldId id="269" r:id="rId23"/>
    <p:sldId id="553" r:id="rId24"/>
    <p:sldId id="271" r:id="rId25"/>
    <p:sldId id="557" r:id="rId26"/>
    <p:sldId id="272" r:id="rId27"/>
    <p:sldId id="275" r:id="rId28"/>
    <p:sldId id="554" r:id="rId29"/>
    <p:sldId id="560" r:id="rId30"/>
    <p:sldId id="336" r:id="rId31"/>
    <p:sldId id="56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pos="597" userDrawn="1">
          <p15:clr>
            <a:srgbClr val="A4A3A4"/>
          </p15:clr>
        </p15:guide>
        <p15:guide id="4"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20"/>
    <a:srgbClr val="339933"/>
    <a:srgbClr val="013657"/>
    <a:srgbClr val="002774"/>
    <a:srgbClr val="FF66FF"/>
    <a:srgbClr val="014B79"/>
    <a:srgbClr val="F2F2F2"/>
    <a:srgbClr val="014067"/>
    <a:srgbClr val="3F3F3F"/>
    <a:srgbClr val="014E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8" autoAdjust="0"/>
    <p:restoredTop sz="91457" autoAdjust="0"/>
  </p:normalViewPr>
  <p:slideViewPr>
    <p:cSldViewPr snapToGrid="0" showGuides="1">
      <p:cViewPr varScale="1">
        <p:scale>
          <a:sx n="75" d="100"/>
          <a:sy n="75" d="100"/>
        </p:scale>
        <p:origin x="941" y="48"/>
      </p:cViewPr>
      <p:guideLst>
        <p:guide pos="3840"/>
        <p:guide pos="597"/>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BEDA40-91A9-49DC-B402-0EBE674AAEA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8CBB508-5589-42E7-A433-D119AC0FFB7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72BFC85-49E4-447A-A7E3-16153CB2FE2A}" type="datetimeFigureOut">
              <a:rPr lang="en-US" smtClean="0"/>
              <a:t>3/27/2024</a:t>
            </a:fld>
            <a:endParaRPr lang="en-US" dirty="0"/>
          </a:p>
        </p:txBody>
      </p:sp>
      <p:sp>
        <p:nvSpPr>
          <p:cNvPr id="4" name="Footer Placeholder 3">
            <a:extLst>
              <a:ext uri="{FF2B5EF4-FFF2-40B4-BE49-F238E27FC236}">
                <a16:creationId xmlns:a16="http://schemas.microsoft.com/office/drawing/2014/main" id="{E9232ABA-B33A-4B3B-8412-C1773FBF3D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AB1832E-3B48-42CB-80A7-CD8E48D52DD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1072A3-100F-40A9-915F-8D2D9E6962D8}" type="slidenum">
              <a:rPr lang="en-US" smtClean="0"/>
              <a:t>‹#›</a:t>
            </a:fld>
            <a:endParaRPr lang="en-US" dirty="0"/>
          </a:p>
        </p:txBody>
      </p:sp>
    </p:spTree>
    <p:extLst>
      <p:ext uri="{BB962C8B-B14F-4D97-AF65-F5344CB8AC3E}">
        <p14:creationId xmlns:p14="http://schemas.microsoft.com/office/powerpoint/2010/main" val="5135371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71B50E-4C60-4F9E-B773-52059170945B}" type="datetimeFigureOut">
              <a:rPr lang="en-US" noProof="0" smtClean="0"/>
              <a:t>3/27/2024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230CFA-805A-4FD3-B3A0-DAAA5993DA17}" type="slidenum">
              <a:rPr lang="en-US" noProof="0" smtClean="0"/>
              <a:t>‹#›</a:t>
            </a:fld>
            <a:endParaRPr lang="en-US" noProof="0" dirty="0"/>
          </a:p>
        </p:txBody>
      </p:sp>
    </p:spTree>
    <p:extLst>
      <p:ext uri="{BB962C8B-B14F-4D97-AF65-F5344CB8AC3E}">
        <p14:creationId xmlns:p14="http://schemas.microsoft.com/office/powerpoint/2010/main" val="798927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79230CFA-805A-4FD3-B3A0-DAAA5993DA17}" type="slidenum">
              <a:rPr lang="en-US" noProof="0" smtClean="0"/>
              <a:t>2</a:t>
            </a:fld>
            <a:endParaRPr lang="en-US" noProof="0" dirty="0"/>
          </a:p>
        </p:txBody>
      </p:sp>
    </p:spTree>
    <p:extLst>
      <p:ext uri="{BB962C8B-B14F-4D97-AF65-F5344CB8AC3E}">
        <p14:creationId xmlns:p14="http://schemas.microsoft.com/office/powerpoint/2010/main" val="3464459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https://youtu.be/MKTD5-qAI8A</a:t>
            </a:r>
            <a:r>
              <a:rPr lang="lt-LT" dirty="0"/>
              <a:t> čia </a:t>
            </a:r>
            <a:r>
              <a:rPr lang="lt-LT" dirty="0" err="1"/>
              <a:t>video</a:t>
            </a:r>
            <a:r>
              <a:rPr lang="lt-LT" dirty="0"/>
              <a:t> yra</a:t>
            </a:r>
            <a:endParaRPr lang="en-US" dirty="0"/>
          </a:p>
        </p:txBody>
      </p:sp>
      <p:sp>
        <p:nvSpPr>
          <p:cNvPr id="4" name="Slide Number Placeholder 3"/>
          <p:cNvSpPr>
            <a:spLocks noGrp="1"/>
          </p:cNvSpPr>
          <p:nvPr>
            <p:ph type="sldNum" sz="quarter" idx="5"/>
          </p:nvPr>
        </p:nvSpPr>
        <p:spPr/>
        <p:txBody>
          <a:bodyPr/>
          <a:lstStyle/>
          <a:p>
            <a:fld id="{8332326E-1FCE-4975-ACFB-890FA96E5B67}" type="slidenum">
              <a:rPr lang="en-US" smtClean="0"/>
              <a:t>12</a:t>
            </a:fld>
            <a:endParaRPr lang="en-US"/>
          </a:p>
        </p:txBody>
      </p:sp>
    </p:spTree>
    <p:extLst>
      <p:ext uri="{BB962C8B-B14F-4D97-AF65-F5344CB8AC3E}">
        <p14:creationId xmlns:p14="http://schemas.microsoft.com/office/powerpoint/2010/main" val="133119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https://youtu.be/bb3rl0y9DeY</a:t>
            </a:r>
            <a:r>
              <a:rPr lang="lt-LT" dirty="0"/>
              <a:t> čia </a:t>
            </a:r>
            <a:r>
              <a:rPr lang="lt-LT" dirty="0" err="1"/>
              <a:t>video</a:t>
            </a:r>
            <a:r>
              <a:rPr lang="lt-LT" dirty="0"/>
              <a:t> yra</a:t>
            </a:r>
            <a:endParaRPr lang="en-US" dirty="0"/>
          </a:p>
        </p:txBody>
      </p:sp>
      <p:sp>
        <p:nvSpPr>
          <p:cNvPr id="4" name="Slide Number Placeholder 3"/>
          <p:cNvSpPr>
            <a:spLocks noGrp="1"/>
          </p:cNvSpPr>
          <p:nvPr>
            <p:ph type="sldNum" sz="quarter" idx="5"/>
          </p:nvPr>
        </p:nvSpPr>
        <p:spPr/>
        <p:txBody>
          <a:bodyPr/>
          <a:lstStyle/>
          <a:p>
            <a:fld id="{8332326E-1FCE-4975-ACFB-890FA96E5B67}" type="slidenum">
              <a:rPr lang="en-US" smtClean="0"/>
              <a:t>13</a:t>
            </a:fld>
            <a:endParaRPr lang="en-US"/>
          </a:p>
        </p:txBody>
      </p:sp>
    </p:spTree>
    <p:extLst>
      <p:ext uri="{BB962C8B-B14F-4D97-AF65-F5344CB8AC3E}">
        <p14:creationId xmlns:p14="http://schemas.microsoft.com/office/powerpoint/2010/main" val="966178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32326E-1FCE-4975-ACFB-890FA96E5B67}" type="slidenum">
              <a:rPr lang="en-US" smtClean="0"/>
              <a:t>14</a:t>
            </a:fld>
            <a:endParaRPr lang="en-US"/>
          </a:p>
        </p:txBody>
      </p:sp>
    </p:spTree>
    <p:extLst>
      <p:ext uri="{BB962C8B-B14F-4D97-AF65-F5344CB8AC3E}">
        <p14:creationId xmlns:p14="http://schemas.microsoft.com/office/powerpoint/2010/main" val="1042803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32326E-1FCE-4975-ACFB-890FA96E5B67}" type="slidenum">
              <a:rPr lang="en-US" smtClean="0"/>
              <a:t>15</a:t>
            </a:fld>
            <a:endParaRPr lang="en-US"/>
          </a:p>
        </p:txBody>
      </p:sp>
    </p:spTree>
    <p:extLst>
      <p:ext uri="{BB962C8B-B14F-4D97-AF65-F5344CB8AC3E}">
        <p14:creationId xmlns:p14="http://schemas.microsoft.com/office/powerpoint/2010/main" val="758522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https://youtu.be/mK1lCt5mRE8</a:t>
            </a:r>
            <a:r>
              <a:rPr lang="lt-LT" dirty="0"/>
              <a:t> čia yra </a:t>
            </a:r>
            <a:r>
              <a:rPr lang="lt-LT" dirty="0" err="1"/>
              <a:t>video</a:t>
            </a:r>
            <a:endParaRPr lang="en-US" dirty="0"/>
          </a:p>
        </p:txBody>
      </p:sp>
      <p:sp>
        <p:nvSpPr>
          <p:cNvPr id="4" name="Slide Number Placeholder 3"/>
          <p:cNvSpPr>
            <a:spLocks noGrp="1"/>
          </p:cNvSpPr>
          <p:nvPr>
            <p:ph type="sldNum" sz="quarter" idx="5"/>
          </p:nvPr>
        </p:nvSpPr>
        <p:spPr/>
        <p:txBody>
          <a:bodyPr/>
          <a:lstStyle/>
          <a:p>
            <a:fld id="{8332326E-1FCE-4975-ACFB-890FA96E5B67}" type="slidenum">
              <a:rPr lang="en-US" smtClean="0"/>
              <a:t>16</a:t>
            </a:fld>
            <a:endParaRPr lang="en-US"/>
          </a:p>
        </p:txBody>
      </p:sp>
    </p:spTree>
    <p:extLst>
      <p:ext uri="{BB962C8B-B14F-4D97-AF65-F5344CB8AC3E}">
        <p14:creationId xmlns:p14="http://schemas.microsoft.com/office/powerpoint/2010/main" val="1813393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32326E-1FCE-4975-ACFB-890FA96E5B67}" type="slidenum">
              <a:rPr lang="en-US" smtClean="0"/>
              <a:t>17</a:t>
            </a:fld>
            <a:endParaRPr lang="en-US"/>
          </a:p>
        </p:txBody>
      </p:sp>
    </p:spTree>
    <p:extLst>
      <p:ext uri="{BB962C8B-B14F-4D97-AF65-F5344CB8AC3E}">
        <p14:creationId xmlns:p14="http://schemas.microsoft.com/office/powerpoint/2010/main" val="340931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32326E-1FCE-4975-ACFB-890FA96E5B67}" type="slidenum">
              <a:rPr lang="en-US" smtClean="0"/>
              <a:t>18</a:t>
            </a:fld>
            <a:endParaRPr lang="en-US"/>
          </a:p>
        </p:txBody>
      </p:sp>
    </p:spTree>
    <p:extLst>
      <p:ext uri="{BB962C8B-B14F-4D97-AF65-F5344CB8AC3E}">
        <p14:creationId xmlns:p14="http://schemas.microsoft.com/office/powerpoint/2010/main" val="1928463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https://youtu.be/3socxrf71dY</a:t>
            </a:r>
            <a:r>
              <a:rPr lang="lt-LT" dirty="0"/>
              <a:t> </a:t>
            </a:r>
            <a:r>
              <a:rPr lang="lt-LT" dirty="0" err="1"/>
              <a:t>video</a:t>
            </a:r>
            <a:endParaRPr lang="en-US" dirty="0"/>
          </a:p>
        </p:txBody>
      </p:sp>
      <p:sp>
        <p:nvSpPr>
          <p:cNvPr id="4" name="Slide Number Placeholder 3"/>
          <p:cNvSpPr>
            <a:spLocks noGrp="1"/>
          </p:cNvSpPr>
          <p:nvPr>
            <p:ph type="sldNum" sz="quarter" idx="5"/>
          </p:nvPr>
        </p:nvSpPr>
        <p:spPr/>
        <p:txBody>
          <a:bodyPr/>
          <a:lstStyle/>
          <a:p>
            <a:fld id="{8332326E-1FCE-4975-ACFB-890FA96E5B67}" type="slidenum">
              <a:rPr lang="en-US" smtClean="0"/>
              <a:t>19</a:t>
            </a:fld>
            <a:endParaRPr lang="en-US"/>
          </a:p>
        </p:txBody>
      </p:sp>
    </p:spTree>
    <p:extLst>
      <p:ext uri="{BB962C8B-B14F-4D97-AF65-F5344CB8AC3E}">
        <p14:creationId xmlns:p14="http://schemas.microsoft.com/office/powerpoint/2010/main" val="3419974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32326E-1FCE-4975-ACFB-890FA96E5B67}" type="slidenum">
              <a:rPr lang="en-US" smtClean="0"/>
              <a:t>20</a:t>
            </a:fld>
            <a:endParaRPr lang="en-US"/>
          </a:p>
        </p:txBody>
      </p:sp>
    </p:spTree>
    <p:extLst>
      <p:ext uri="{BB962C8B-B14F-4D97-AF65-F5344CB8AC3E}">
        <p14:creationId xmlns:p14="http://schemas.microsoft.com/office/powerpoint/2010/main" val="515950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https://youtu.be/Sgh9NA2n5-U</a:t>
            </a:r>
            <a:r>
              <a:rPr lang="lt-LT" dirty="0"/>
              <a:t> </a:t>
            </a:r>
            <a:r>
              <a:rPr lang="lt-LT" dirty="0" err="1"/>
              <a:t>video</a:t>
            </a:r>
            <a:r>
              <a:rPr lang="lt-LT" dirty="0"/>
              <a:t> čia</a:t>
            </a:r>
            <a:endParaRPr lang="en-US" dirty="0"/>
          </a:p>
        </p:txBody>
      </p:sp>
      <p:sp>
        <p:nvSpPr>
          <p:cNvPr id="4" name="Slide Number Placeholder 3"/>
          <p:cNvSpPr>
            <a:spLocks noGrp="1"/>
          </p:cNvSpPr>
          <p:nvPr>
            <p:ph type="sldNum" sz="quarter" idx="5"/>
          </p:nvPr>
        </p:nvSpPr>
        <p:spPr/>
        <p:txBody>
          <a:bodyPr/>
          <a:lstStyle/>
          <a:p>
            <a:fld id="{8332326E-1FCE-4975-ACFB-890FA96E5B67}" type="slidenum">
              <a:rPr lang="en-US" smtClean="0"/>
              <a:t>21</a:t>
            </a:fld>
            <a:endParaRPr lang="en-US"/>
          </a:p>
        </p:txBody>
      </p:sp>
    </p:spTree>
    <p:extLst>
      <p:ext uri="{BB962C8B-B14F-4D97-AF65-F5344CB8AC3E}">
        <p14:creationId xmlns:p14="http://schemas.microsoft.com/office/powerpoint/2010/main" val="528784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https://youtu.be/3zC-Q_uBAik</a:t>
            </a:r>
            <a:r>
              <a:rPr lang="lt-LT" dirty="0"/>
              <a:t> čia </a:t>
            </a:r>
            <a:r>
              <a:rPr lang="lt-LT" dirty="0" err="1"/>
              <a:t>video</a:t>
            </a:r>
            <a:r>
              <a:rPr lang="lt-LT" dirty="0"/>
              <a:t> yra</a:t>
            </a:r>
            <a:endParaRPr lang="en-US" dirty="0"/>
          </a:p>
        </p:txBody>
      </p:sp>
      <p:sp>
        <p:nvSpPr>
          <p:cNvPr id="4" name="Slide Number Placeholder 3"/>
          <p:cNvSpPr>
            <a:spLocks noGrp="1"/>
          </p:cNvSpPr>
          <p:nvPr>
            <p:ph type="sldNum" sz="quarter" idx="5"/>
          </p:nvPr>
        </p:nvSpPr>
        <p:spPr/>
        <p:txBody>
          <a:bodyPr/>
          <a:lstStyle/>
          <a:p>
            <a:fld id="{8332326E-1FCE-4975-ACFB-890FA96E5B67}" type="slidenum">
              <a:rPr lang="en-US" smtClean="0"/>
              <a:t>4</a:t>
            </a:fld>
            <a:endParaRPr lang="en-US"/>
          </a:p>
        </p:txBody>
      </p:sp>
    </p:spTree>
    <p:extLst>
      <p:ext uri="{BB962C8B-B14F-4D97-AF65-F5344CB8AC3E}">
        <p14:creationId xmlns:p14="http://schemas.microsoft.com/office/powerpoint/2010/main" val="1899848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https://youtu.be/Sgh9NA2n5-U</a:t>
            </a:r>
            <a:r>
              <a:rPr lang="lt-LT" dirty="0"/>
              <a:t> </a:t>
            </a:r>
            <a:r>
              <a:rPr lang="lt-LT" dirty="0" err="1"/>
              <a:t>video</a:t>
            </a:r>
            <a:r>
              <a:rPr lang="lt-LT" dirty="0"/>
              <a:t> čia</a:t>
            </a:r>
            <a:endParaRPr lang="en-US" dirty="0"/>
          </a:p>
        </p:txBody>
      </p:sp>
      <p:sp>
        <p:nvSpPr>
          <p:cNvPr id="4" name="Slide Number Placeholder 3"/>
          <p:cNvSpPr>
            <a:spLocks noGrp="1"/>
          </p:cNvSpPr>
          <p:nvPr>
            <p:ph type="sldNum" sz="quarter" idx="5"/>
          </p:nvPr>
        </p:nvSpPr>
        <p:spPr/>
        <p:txBody>
          <a:bodyPr/>
          <a:lstStyle/>
          <a:p>
            <a:fld id="{8332326E-1FCE-4975-ACFB-890FA96E5B67}" type="slidenum">
              <a:rPr lang="en-US" smtClean="0"/>
              <a:t>22</a:t>
            </a:fld>
            <a:endParaRPr lang="en-US"/>
          </a:p>
        </p:txBody>
      </p:sp>
    </p:spTree>
    <p:extLst>
      <p:ext uri="{BB962C8B-B14F-4D97-AF65-F5344CB8AC3E}">
        <p14:creationId xmlns:p14="http://schemas.microsoft.com/office/powerpoint/2010/main" val="2584626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https://youtu.be/LoBXsnCBv-I</a:t>
            </a:r>
            <a:r>
              <a:rPr lang="lt-LT" dirty="0"/>
              <a:t> </a:t>
            </a:r>
            <a:r>
              <a:rPr lang="lt-LT" dirty="0" err="1"/>
              <a:t>video</a:t>
            </a:r>
            <a:r>
              <a:rPr lang="lt-LT" dirty="0"/>
              <a:t> čia</a:t>
            </a:r>
            <a:endParaRPr lang="en-US" dirty="0"/>
          </a:p>
        </p:txBody>
      </p:sp>
      <p:sp>
        <p:nvSpPr>
          <p:cNvPr id="4" name="Slide Number Placeholder 3"/>
          <p:cNvSpPr>
            <a:spLocks noGrp="1"/>
          </p:cNvSpPr>
          <p:nvPr>
            <p:ph type="sldNum" sz="quarter" idx="5"/>
          </p:nvPr>
        </p:nvSpPr>
        <p:spPr/>
        <p:txBody>
          <a:bodyPr/>
          <a:lstStyle/>
          <a:p>
            <a:fld id="{8332326E-1FCE-4975-ACFB-890FA96E5B67}" type="slidenum">
              <a:rPr lang="en-US" smtClean="0"/>
              <a:t>23</a:t>
            </a:fld>
            <a:endParaRPr lang="en-US"/>
          </a:p>
        </p:txBody>
      </p:sp>
    </p:spTree>
    <p:extLst>
      <p:ext uri="{BB962C8B-B14F-4D97-AF65-F5344CB8AC3E}">
        <p14:creationId xmlns:p14="http://schemas.microsoft.com/office/powerpoint/2010/main" val="1004562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https://youtu.be/hgs4IPnVhac</a:t>
            </a:r>
            <a:r>
              <a:rPr lang="lt-LT" dirty="0"/>
              <a:t> </a:t>
            </a:r>
            <a:r>
              <a:rPr lang="lt-LT" dirty="0" err="1"/>
              <a:t>video</a:t>
            </a:r>
            <a:r>
              <a:rPr lang="lt-LT" dirty="0"/>
              <a:t> čia</a:t>
            </a:r>
            <a:endParaRPr lang="en-US" dirty="0"/>
          </a:p>
        </p:txBody>
      </p:sp>
      <p:sp>
        <p:nvSpPr>
          <p:cNvPr id="4" name="Slide Number Placeholder 3"/>
          <p:cNvSpPr>
            <a:spLocks noGrp="1"/>
          </p:cNvSpPr>
          <p:nvPr>
            <p:ph type="sldNum" sz="quarter" idx="5"/>
          </p:nvPr>
        </p:nvSpPr>
        <p:spPr/>
        <p:txBody>
          <a:bodyPr/>
          <a:lstStyle/>
          <a:p>
            <a:fld id="{8332326E-1FCE-4975-ACFB-890FA96E5B67}" type="slidenum">
              <a:rPr lang="en-US" smtClean="0"/>
              <a:t>24</a:t>
            </a:fld>
            <a:endParaRPr lang="en-US"/>
          </a:p>
        </p:txBody>
      </p:sp>
    </p:spTree>
    <p:extLst>
      <p:ext uri="{BB962C8B-B14F-4D97-AF65-F5344CB8AC3E}">
        <p14:creationId xmlns:p14="http://schemas.microsoft.com/office/powerpoint/2010/main" val="20716822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https://youtu.be/Sgh9NA2n5-U</a:t>
            </a:r>
            <a:r>
              <a:rPr lang="lt-LT" dirty="0"/>
              <a:t> </a:t>
            </a:r>
            <a:r>
              <a:rPr lang="lt-LT" dirty="0" err="1"/>
              <a:t>video</a:t>
            </a:r>
            <a:r>
              <a:rPr lang="lt-LT" dirty="0"/>
              <a:t> čia</a:t>
            </a:r>
            <a:endParaRPr lang="en-US" dirty="0"/>
          </a:p>
        </p:txBody>
      </p:sp>
      <p:sp>
        <p:nvSpPr>
          <p:cNvPr id="4" name="Slide Number Placeholder 3"/>
          <p:cNvSpPr>
            <a:spLocks noGrp="1"/>
          </p:cNvSpPr>
          <p:nvPr>
            <p:ph type="sldNum" sz="quarter" idx="5"/>
          </p:nvPr>
        </p:nvSpPr>
        <p:spPr/>
        <p:txBody>
          <a:bodyPr/>
          <a:lstStyle/>
          <a:p>
            <a:fld id="{8332326E-1FCE-4975-ACFB-890FA96E5B67}" type="slidenum">
              <a:rPr lang="en-US" smtClean="0"/>
              <a:t>25</a:t>
            </a:fld>
            <a:endParaRPr lang="en-US"/>
          </a:p>
        </p:txBody>
      </p:sp>
    </p:spTree>
    <p:extLst>
      <p:ext uri="{BB962C8B-B14F-4D97-AF65-F5344CB8AC3E}">
        <p14:creationId xmlns:p14="http://schemas.microsoft.com/office/powerpoint/2010/main" val="510515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https://youtu.be/Sgh9NA2n5-U</a:t>
            </a:r>
            <a:r>
              <a:rPr lang="lt-LT" dirty="0"/>
              <a:t> </a:t>
            </a:r>
            <a:r>
              <a:rPr lang="lt-LT" dirty="0" err="1"/>
              <a:t>video</a:t>
            </a:r>
            <a:r>
              <a:rPr lang="lt-LT" dirty="0"/>
              <a:t> čia</a:t>
            </a:r>
            <a:endParaRPr lang="en-US" dirty="0"/>
          </a:p>
        </p:txBody>
      </p:sp>
      <p:sp>
        <p:nvSpPr>
          <p:cNvPr id="4" name="Slide Number Placeholder 3"/>
          <p:cNvSpPr>
            <a:spLocks noGrp="1"/>
          </p:cNvSpPr>
          <p:nvPr>
            <p:ph type="sldNum" sz="quarter" idx="5"/>
          </p:nvPr>
        </p:nvSpPr>
        <p:spPr/>
        <p:txBody>
          <a:bodyPr/>
          <a:lstStyle/>
          <a:p>
            <a:fld id="{8332326E-1FCE-4975-ACFB-890FA96E5B67}" type="slidenum">
              <a:rPr lang="en-US" smtClean="0"/>
              <a:t>26</a:t>
            </a:fld>
            <a:endParaRPr lang="en-US"/>
          </a:p>
        </p:txBody>
      </p:sp>
    </p:spTree>
    <p:extLst>
      <p:ext uri="{BB962C8B-B14F-4D97-AF65-F5344CB8AC3E}">
        <p14:creationId xmlns:p14="http://schemas.microsoft.com/office/powerpoint/2010/main" val="1857995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https://youtu.be/ewSYjYPkXrw</a:t>
            </a:r>
            <a:r>
              <a:rPr lang="lt-LT" dirty="0"/>
              <a:t> čia </a:t>
            </a:r>
            <a:r>
              <a:rPr lang="lt-LT" dirty="0" err="1"/>
              <a:t>video</a:t>
            </a:r>
            <a:r>
              <a:rPr lang="lt-LT" dirty="0"/>
              <a:t> yra</a:t>
            </a:r>
            <a:endParaRPr lang="en-US" dirty="0"/>
          </a:p>
        </p:txBody>
      </p:sp>
      <p:sp>
        <p:nvSpPr>
          <p:cNvPr id="4" name="Slide Number Placeholder 3"/>
          <p:cNvSpPr>
            <a:spLocks noGrp="1"/>
          </p:cNvSpPr>
          <p:nvPr>
            <p:ph type="sldNum" sz="quarter" idx="5"/>
          </p:nvPr>
        </p:nvSpPr>
        <p:spPr/>
        <p:txBody>
          <a:bodyPr/>
          <a:lstStyle/>
          <a:p>
            <a:fld id="{8332326E-1FCE-4975-ACFB-890FA96E5B67}" type="slidenum">
              <a:rPr lang="en-US" smtClean="0"/>
              <a:t>5</a:t>
            </a:fld>
            <a:endParaRPr lang="en-US"/>
          </a:p>
        </p:txBody>
      </p:sp>
    </p:spTree>
    <p:extLst>
      <p:ext uri="{BB962C8B-B14F-4D97-AF65-F5344CB8AC3E}">
        <p14:creationId xmlns:p14="http://schemas.microsoft.com/office/powerpoint/2010/main" val="999593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https://youtu.be/ewSYjYPkXrw</a:t>
            </a:r>
            <a:r>
              <a:rPr lang="lt-LT" dirty="0"/>
              <a:t> čia </a:t>
            </a:r>
            <a:r>
              <a:rPr lang="lt-LT" dirty="0" err="1"/>
              <a:t>video</a:t>
            </a:r>
            <a:r>
              <a:rPr lang="lt-LT" dirty="0"/>
              <a:t> yra</a:t>
            </a:r>
            <a:endParaRPr lang="en-US" dirty="0"/>
          </a:p>
        </p:txBody>
      </p:sp>
      <p:sp>
        <p:nvSpPr>
          <p:cNvPr id="4" name="Slide Number Placeholder 3"/>
          <p:cNvSpPr>
            <a:spLocks noGrp="1"/>
          </p:cNvSpPr>
          <p:nvPr>
            <p:ph type="sldNum" sz="quarter" idx="5"/>
          </p:nvPr>
        </p:nvSpPr>
        <p:spPr/>
        <p:txBody>
          <a:bodyPr/>
          <a:lstStyle/>
          <a:p>
            <a:fld id="{8332326E-1FCE-4975-ACFB-890FA96E5B67}" type="slidenum">
              <a:rPr lang="en-US" smtClean="0"/>
              <a:t>6</a:t>
            </a:fld>
            <a:endParaRPr lang="en-US"/>
          </a:p>
        </p:txBody>
      </p:sp>
    </p:spTree>
    <p:extLst>
      <p:ext uri="{BB962C8B-B14F-4D97-AF65-F5344CB8AC3E}">
        <p14:creationId xmlns:p14="http://schemas.microsoft.com/office/powerpoint/2010/main" val="3741282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https://youtu.be/ewSYjYPkXrw</a:t>
            </a:r>
            <a:r>
              <a:rPr lang="lt-LT" dirty="0"/>
              <a:t> čia </a:t>
            </a:r>
            <a:r>
              <a:rPr lang="lt-LT" dirty="0" err="1"/>
              <a:t>video</a:t>
            </a:r>
            <a:r>
              <a:rPr lang="lt-LT" dirty="0"/>
              <a:t> yra</a:t>
            </a:r>
            <a:endParaRPr lang="en-US" dirty="0"/>
          </a:p>
        </p:txBody>
      </p:sp>
      <p:sp>
        <p:nvSpPr>
          <p:cNvPr id="4" name="Slide Number Placeholder 3"/>
          <p:cNvSpPr>
            <a:spLocks noGrp="1"/>
          </p:cNvSpPr>
          <p:nvPr>
            <p:ph type="sldNum" sz="quarter" idx="5"/>
          </p:nvPr>
        </p:nvSpPr>
        <p:spPr/>
        <p:txBody>
          <a:bodyPr/>
          <a:lstStyle/>
          <a:p>
            <a:fld id="{8332326E-1FCE-4975-ACFB-890FA96E5B67}" type="slidenum">
              <a:rPr lang="en-US" smtClean="0"/>
              <a:t>7</a:t>
            </a:fld>
            <a:endParaRPr lang="en-US"/>
          </a:p>
        </p:txBody>
      </p:sp>
    </p:spTree>
    <p:extLst>
      <p:ext uri="{BB962C8B-B14F-4D97-AF65-F5344CB8AC3E}">
        <p14:creationId xmlns:p14="http://schemas.microsoft.com/office/powerpoint/2010/main" val="393457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https://youtu.be/JoGJqEOLzEI</a:t>
            </a:r>
            <a:r>
              <a:rPr lang="lt-LT" dirty="0"/>
              <a:t> čia </a:t>
            </a:r>
            <a:r>
              <a:rPr lang="lt-LT" dirty="0" err="1"/>
              <a:t>video</a:t>
            </a:r>
            <a:r>
              <a:rPr lang="lt-LT" dirty="0"/>
              <a:t> yra</a:t>
            </a:r>
            <a:endParaRPr lang="en-US" dirty="0"/>
          </a:p>
        </p:txBody>
      </p:sp>
      <p:sp>
        <p:nvSpPr>
          <p:cNvPr id="4" name="Slide Number Placeholder 3"/>
          <p:cNvSpPr>
            <a:spLocks noGrp="1"/>
          </p:cNvSpPr>
          <p:nvPr>
            <p:ph type="sldNum" sz="quarter" idx="5"/>
          </p:nvPr>
        </p:nvSpPr>
        <p:spPr/>
        <p:txBody>
          <a:bodyPr/>
          <a:lstStyle/>
          <a:p>
            <a:fld id="{8332326E-1FCE-4975-ACFB-890FA96E5B67}" type="slidenum">
              <a:rPr lang="en-US" smtClean="0"/>
              <a:t>8</a:t>
            </a:fld>
            <a:endParaRPr lang="en-US"/>
          </a:p>
        </p:txBody>
      </p:sp>
    </p:spTree>
    <p:extLst>
      <p:ext uri="{BB962C8B-B14F-4D97-AF65-F5344CB8AC3E}">
        <p14:creationId xmlns:p14="http://schemas.microsoft.com/office/powerpoint/2010/main" val="4086105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https://youtu.be/JoGJqEOLzEI</a:t>
            </a:r>
            <a:r>
              <a:rPr lang="lt-LT" dirty="0"/>
              <a:t> čia </a:t>
            </a:r>
            <a:r>
              <a:rPr lang="lt-LT" dirty="0" err="1"/>
              <a:t>video</a:t>
            </a:r>
            <a:r>
              <a:rPr lang="lt-LT" dirty="0"/>
              <a:t> yra</a:t>
            </a:r>
            <a:endParaRPr lang="en-US" dirty="0"/>
          </a:p>
        </p:txBody>
      </p:sp>
      <p:sp>
        <p:nvSpPr>
          <p:cNvPr id="4" name="Slide Number Placeholder 3"/>
          <p:cNvSpPr>
            <a:spLocks noGrp="1"/>
          </p:cNvSpPr>
          <p:nvPr>
            <p:ph type="sldNum" sz="quarter" idx="5"/>
          </p:nvPr>
        </p:nvSpPr>
        <p:spPr/>
        <p:txBody>
          <a:bodyPr/>
          <a:lstStyle/>
          <a:p>
            <a:fld id="{8332326E-1FCE-4975-ACFB-890FA96E5B67}" type="slidenum">
              <a:rPr lang="en-US" smtClean="0"/>
              <a:t>9</a:t>
            </a:fld>
            <a:endParaRPr lang="en-US"/>
          </a:p>
        </p:txBody>
      </p:sp>
    </p:spTree>
    <p:extLst>
      <p:ext uri="{BB962C8B-B14F-4D97-AF65-F5344CB8AC3E}">
        <p14:creationId xmlns:p14="http://schemas.microsoft.com/office/powerpoint/2010/main" val="3638581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https://youtu.be/MKTD5-qAI8A</a:t>
            </a:r>
            <a:r>
              <a:rPr lang="lt-LT" dirty="0"/>
              <a:t> čia </a:t>
            </a:r>
            <a:r>
              <a:rPr lang="lt-LT" dirty="0" err="1"/>
              <a:t>video</a:t>
            </a:r>
            <a:r>
              <a:rPr lang="lt-LT" dirty="0"/>
              <a:t> yra</a:t>
            </a:r>
            <a:endParaRPr lang="en-US" dirty="0"/>
          </a:p>
        </p:txBody>
      </p:sp>
      <p:sp>
        <p:nvSpPr>
          <p:cNvPr id="4" name="Slide Number Placeholder 3"/>
          <p:cNvSpPr>
            <a:spLocks noGrp="1"/>
          </p:cNvSpPr>
          <p:nvPr>
            <p:ph type="sldNum" sz="quarter" idx="5"/>
          </p:nvPr>
        </p:nvSpPr>
        <p:spPr/>
        <p:txBody>
          <a:bodyPr/>
          <a:lstStyle/>
          <a:p>
            <a:fld id="{8332326E-1FCE-4975-ACFB-890FA96E5B67}" type="slidenum">
              <a:rPr lang="en-US" smtClean="0"/>
              <a:t>10</a:t>
            </a:fld>
            <a:endParaRPr lang="en-US"/>
          </a:p>
        </p:txBody>
      </p:sp>
    </p:spTree>
    <p:extLst>
      <p:ext uri="{BB962C8B-B14F-4D97-AF65-F5344CB8AC3E}">
        <p14:creationId xmlns:p14="http://schemas.microsoft.com/office/powerpoint/2010/main" val="4206704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https://youtu.be/MKTD5-qAI8A</a:t>
            </a:r>
            <a:r>
              <a:rPr lang="lt-LT" dirty="0"/>
              <a:t> čia </a:t>
            </a:r>
            <a:r>
              <a:rPr lang="lt-LT" dirty="0" err="1"/>
              <a:t>video</a:t>
            </a:r>
            <a:r>
              <a:rPr lang="lt-LT" dirty="0"/>
              <a:t> yra</a:t>
            </a:r>
            <a:endParaRPr lang="en-US" dirty="0"/>
          </a:p>
        </p:txBody>
      </p:sp>
      <p:sp>
        <p:nvSpPr>
          <p:cNvPr id="4" name="Slide Number Placeholder 3"/>
          <p:cNvSpPr>
            <a:spLocks noGrp="1"/>
          </p:cNvSpPr>
          <p:nvPr>
            <p:ph type="sldNum" sz="quarter" idx="5"/>
          </p:nvPr>
        </p:nvSpPr>
        <p:spPr/>
        <p:txBody>
          <a:bodyPr/>
          <a:lstStyle/>
          <a:p>
            <a:fld id="{8332326E-1FCE-4975-ACFB-890FA96E5B67}" type="slidenum">
              <a:rPr lang="en-US" smtClean="0"/>
              <a:t>11</a:t>
            </a:fld>
            <a:endParaRPr lang="en-US"/>
          </a:p>
        </p:txBody>
      </p:sp>
    </p:spTree>
    <p:extLst>
      <p:ext uri="{BB962C8B-B14F-4D97-AF65-F5344CB8AC3E}">
        <p14:creationId xmlns:p14="http://schemas.microsoft.com/office/powerpoint/2010/main" val="3671812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a16="http://schemas.microsoft.com/office/drawing/2014/main" id="{73B47EE6-EDE6-4881-B456-B37D9C1ADE3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tx1"/>
                </a:solidFill>
              </a:defRPr>
            </a:lvl1pPr>
          </a:lstStyle>
          <a:p>
            <a:r>
              <a:rPr lang="en-US" noProof="0"/>
              <a:t>Click icon to add picture</a:t>
            </a:r>
            <a:endParaRPr lang="en-US" noProof="0" dirty="0"/>
          </a:p>
        </p:txBody>
      </p: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2006084"/>
            <a:ext cx="4853573" cy="1616252"/>
          </a:xfrm>
          <a:prstGeom prst="rect">
            <a:avLst/>
          </a:prstGeom>
        </p:spPr>
        <p:txBody>
          <a:bodyPr anchor="b">
            <a:normAutofit/>
          </a:bodyPr>
          <a:lstStyle>
            <a:lvl1pPr algn="l">
              <a:defRPr sz="4300" b="1">
                <a:solidFill>
                  <a:schemeClr val="accent1"/>
                </a:solidFill>
              </a:defRPr>
            </a:lvl1pPr>
          </a:lstStyle>
          <a:p>
            <a:r>
              <a:rPr lang="en-US" noProof="0"/>
              <a:t>Click To Edit Master Title Style</a:t>
            </a:r>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14" y="3640998"/>
            <a:ext cx="4854339" cy="1257574"/>
          </a:xfrm>
          <a:prstGeom prst="rect">
            <a:avLst/>
          </a:prstGeom>
        </p:spPr>
        <p:txBody>
          <a:bodyPr/>
          <a:lstStyle>
            <a:lvl1pPr marL="0" indent="0" algn="l">
              <a:buNone/>
              <a:defRPr sz="2400" b="0" i="0" spc="300">
                <a:solidFill>
                  <a:schemeClr val="accent6"/>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SUBTITLE</a:t>
            </a:r>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0450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537" userDrawn="1">
          <p15:clr>
            <a:srgbClr val="FBAE40"/>
          </p15:clr>
        </p15:guide>
        <p15:guide id="3" pos="138" userDrawn="1">
          <p15:clr>
            <a:srgbClr val="FBAE40"/>
          </p15:clr>
        </p15:guide>
        <p15:guide id="4" orient="horz" pos="4178" userDrawn="1">
          <p15:clr>
            <a:srgbClr val="FBAE40"/>
          </p15:clr>
        </p15:guide>
        <p15:guide id="5" orient="horz" pos="142" userDrawn="1">
          <p15:clr>
            <a:srgbClr val="FBAE40"/>
          </p15:clr>
        </p15:guide>
        <p15:guide id="6" pos="2457" userDrawn="1">
          <p15:clr>
            <a:srgbClr val="FBAE40"/>
          </p15:clr>
        </p15:guide>
        <p15:guide id="7"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2006084"/>
            <a:ext cx="4853573" cy="1616252"/>
          </a:xfrm>
          <a:prstGeom prst="rect">
            <a:avLst/>
          </a:prstGeom>
        </p:spPr>
        <p:txBody>
          <a:bodyPr anchor="b">
            <a:normAutofit/>
          </a:bodyPr>
          <a:lstStyle>
            <a:lvl1pPr algn="l">
              <a:defRPr sz="4300" b="1">
                <a:solidFill>
                  <a:schemeClr val="accent1"/>
                </a:solidFill>
              </a:defRPr>
            </a:lvl1pPr>
          </a:lstStyle>
          <a:p>
            <a:r>
              <a:rPr lang="en-US" noProof="0"/>
              <a:t>Click To Edit Master Title Style</a:t>
            </a:r>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14" y="3640998"/>
            <a:ext cx="4854339" cy="1257574"/>
          </a:xfrm>
          <a:prstGeom prst="rect">
            <a:avLst/>
          </a:prstGeom>
        </p:spPr>
        <p:txBody>
          <a:bodyPr/>
          <a:lstStyle>
            <a:lvl1pPr marL="0" indent="0" algn="l">
              <a:buNone/>
              <a:defRPr sz="2400" b="0" i="0" spc="300">
                <a:solidFill>
                  <a:schemeClr val="accent6"/>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4561729"/>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9" name="Right Triangle 18">
            <a:extLst>
              <a:ext uri="{FF2B5EF4-FFF2-40B4-BE49-F238E27FC236}">
                <a16:creationId xmlns:a16="http://schemas.microsoft.com/office/drawing/2014/main" id="{71D0E8AA-902F-440D-9C55-2A391C22396A}"/>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324" y="3588176"/>
            <a:ext cx="3860162"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0" y="1010090"/>
            <a:ext cx="1785257" cy="9075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842" y="1987420"/>
            <a:ext cx="4911633" cy="1789855"/>
          </a:xfrm>
          <a:prstGeom prst="rect">
            <a:avLst/>
          </a:prstGeom>
        </p:spPr>
        <p:txBody>
          <a:bodyPr anchor="b">
            <a:normAutofit/>
          </a:bodyPr>
          <a:lstStyle>
            <a:lvl1pPr>
              <a:defRPr sz="4000" b="1">
                <a:solidFill>
                  <a:schemeClr val="accent1"/>
                </a:solidFill>
                <a:latin typeface="+mj-lt"/>
                <a:cs typeface="Calibri Light" panose="020F0302020204030204" pitchFamily="34" charset="0"/>
              </a:defRPr>
            </a:lvl1pPr>
          </a:lstStyle>
          <a:p>
            <a:r>
              <a:rPr lang="en-US" noProof="0"/>
              <a:t>Click To Edit Master Title Style</a:t>
            </a:r>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842" y="3792046"/>
            <a:ext cx="4911633" cy="910580"/>
          </a:xfrm>
          <a:prstGeom prst="rect">
            <a:avLst/>
          </a:prstGeom>
        </p:spPr>
        <p:txBody>
          <a:bodyPr>
            <a:normAutofit/>
          </a:bodyPr>
          <a:lstStyle>
            <a:lvl1pPr marL="0" indent="0">
              <a:buNone/>
              <a:defRPr sz="2000" b="0" i="0" spc="300">
                <a:solidFill>
                  <a:schemeClr val="accent6"/>
                </a:solidFill>
                <a:latin typeface="+mn-lt"/>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0"/>
            <a:ext cx="2258568" cy="742819"/>
          </a:xfrm>
          <a:prstGeom prst="parallelogram">
            <a:avLst>
              <a:gd name="adj" fmla="val 1958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0" y="408562"/>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7" y="5266944"/>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35" y="3407045"/>
            <a:ext cx="1438399" cy="236580"/>
          </a:xfrm>
          <a:prstGeom prst="parallelogram">
            <a:avLst>
              <a:gd name="adj" fmla="val 5321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00786568"/>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US" noProof="0" dirty="0"/>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dirty="0"/>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defRPr>
            </a:lvl1pPr>
          </a:lstStyle>
          <a:p>
            <a:r>
              <a:rPr lang="en-US" noProof="0"/>
              <a:t>Click to Edit Master Title Style </a:t>
            </a:r>
          </a:p>
        </p:txBody>
      </p:sp>
      <p:sp>
        <p:nvSpPr>
          <p:cNvPr id="29" name="Content Placeholder 2">
            <a:extLst>
              <a:ext uri="{FF2B5EF4-FFF2-40B4-BE49-F238E27FC236}">
                <a16:creationId xmlns:a16="http://schemas.microsoft.com/office/drawing/2014/main" id="{1FAE0C34-9220-45F0-9FC2-9FE7C994E7BD}"/>
              </a:ext>
            </a:extLst>
          </p:cNvPr>
          <p:cNvSpPr>
            <a:spLocks noGrp="1"/>
          </p:cNvSpPr>
          <p:nvPr>
            <p:ph idx="1"/>
          </p:nvPr>
        </p:nvSpPr>
        <p:spPr>
          <a:xfrm>
            <a:off x="518678" y="1671924"/>
            <a:ext cx="10835122" cy="4505039"/>
          </a:xfrm>
          <a:prstGeom prst="rect">
            <a:avLst/>
          </a:prstGeo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543430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US" noProof="0" dirty="0"/>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dirty="0"/>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defRPr>
            </a:lvl1pPr>
          </a:lstStyle>
          <a:p>
            <a:r>
              <a:rPr lang="en-US" noProof="0"/>
              <a:t>Click to Edit Master Title Style </a:t>
            </a:r>
          </a:p>
        </p:txBody>
      </p:sp>
      <p:sp>
        <p:nvSpPr>
          <p:cNvPr id="14" name="Content Placeholder 2">
            <a:extLst>
              <a:ext uri="{FF2B5EF4-FFF2-40B4-BE49-F238E27FC236}">
                <a16:creationId xmlns:a16="http://schemas.microsoft.com/office/drawing/2014/main" id="{217F9213-0142-420B-A84D-C5627A0C81E4}"/>
              </a:ext>
            </a:extLst>
          </p:cNvPr>
          <p:cNvSpPr>
            <a:spLocks noGrp="1"/>
          </p:cNvSpPr>
          <p:nvPr>
            <p:ph sz="half" idx="1"/>
          </p:nvPr>
        </p:nvSpPr>
        <p:spPr>
          <a:xfrm>
            <a:off x="529687" y="1651044"/>
            <a:ext cx="5181600" cy="4525919"/>
          </a:xfrm>
          <a:prstGeom prst="rect">
            <a:avLst/>
          </a:prstGeo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8014328B-D576-4B5C-A4AE-CF98318929FE}"/>
              </a:ext>
            </a:extLst>
          </p:cNvPr>
          <p:cNvSpPr>
            <a:spLocks noGrp="1"/>
          </p:cNvSpPr>
          <p:nvPr>
            <p:ph sz="half" idx="2"/>
          </p:nvPr>
        </p:nvSpPr>
        <p:spPr>
          <a:xfrm>
            <a:off x="6172200" y="1651044"/>
            <a:ext cx="5181600" cy="4525919"/>
          </a:xfrm>
          <a:prstGeom prst="rect">
            <a:avLst/>
          </a:prstGeo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2848131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US" noProof="0" dirty="0"/>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dirty="0"/>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defRPr>
            </a:lvl1pPr>
          </a:lstStyle>
          <a:p>
            <a:r>
              <a:rPr lang="en-US" noProof="0" dirty="0"/>
              <a:t>Click to Edit Master Title Style </a:t>
            </a:r>
          </a:p>
        </p:txBody>
      </p:sp>
      <p:sp>
        <p:nvSpPr>
          <p:cNvPr id="18" name="Text Placeholder 2">
            <a:extLst>
              <a:ext uri="{FF2B5EF4-FFF2-40B4-BE49-F238E27FC236}">
                <a16:creationId xmlns:a16="http://schemas.microsoft.com/office/drawing/2014/main" id="{82BFF385-445D-4DBB-9773-F99669415884}"/>
              </a:ext>
            </a:extLst>
          </p:cNvPr>
          <p:cNvSpPr>
            <a:spLocks noGrp="1"/>
          </p:cNvSpPr>
          <p:nvPr>
            <p:ph type="body" idx="1"/>
          </p:nvPr>
        </p:nvSpPr>
        <p:spPr>
          <a:xfrm>
            <a:off x="518678" y="1681163"/>
            <a:ext cx="5382501" cy="823912"/>
          </a:xfrm>
          <a:prstGeom prst="rect">
            <a:avLst/>
          </a:prstGeom>
        </p:spPr>
        <p:txBody>
          <a:bodyPr anchor="b"/>
          <a:lstStyle>
            <a:lvl1pPr marL="0" indent="0">
              <a:buNone/>
              <a:defRPr lang="en-US" b="1" dirty="0">
                <a:solidFill>
                  <a:schemeClr val="accent6"/>
                </a:solidFill>
              </a:defRPr>
            </a:lvl1pPr>
          </a:lstStyle>
          <a:p>
            <a:pPr marL="228600" lvl="0" indent="-228600"/>
            <a:r>
              <a:rPr lang="en-US" noProof="0"/>
              <a:t>Click to edit Master text styles</a:t>
            </a:r>
          </a:p>
        </p:txBody>
      </p:sp>
      <p:sp>
        <p:nvSpPr>
          <p:cNvPr id="20" name="Text Placeholder 4">
            <a:extLst>
              <a:ext uri="{FF2B5EF4-FFF2-40B4-BE49-F238E27FC236}">
                <a16:creationId xmlns:a16="http://schemas.microsoft.com/office/drawing/2014/main" id="{311B1CFE-1B35-4B5C-B40A-DC5ADF211B5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1" name="Content Placeholder 5">
            <a:extLst>
              <a:ext uri="{FF2B5EF4-FFF2-40B4-BE49-F238E27FC236}">
                <a16:creationId xmlns:a16="http://schemas.microsoft.com/office/drawing/2014/main" id="{1CE840E8-D596-479D-AE97-E88F42DC1B13}"/>
              </a:ext>
            </a:extLst>
          </p:cNvPr>
          <p:cNvSpPr>
            <a:spLocks noGrp="1"/>
          </p:cNvSpPr>
          <p:nvPr>
            <p:ph sz="quarter" idx="4"/>
          </p:nvPr>
        </p:nvSpPr>
        <p:spPr>
          <a:xfrm>
            <a:off x="6172200" y="2505075"/>
            <a:ext cx="5183188" cy="3684588"/>
          </a:xfrm>
          <a:prstGeom prst="rect">
            <a:avLst/>
          </a:prstGeo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 name="Content Placeholder 3">
            <a:extLst>
              <a:ext uri="{FF2B5EF4-FFF2-40B4-BE49-F238E27FC236}">
                <a16:creationId xmlns:a16="http://schemas.microsoft.com/office/drawing/2014/main" id="{B9A68D25-B19E-4E84-B65D-596EE8382DAD}"/>
              </a:ext>
            </a:extLst>
          </p:cNvPr>
          <p:cNvSpPr>
            <a:spLocks noGrp="1"/>
          </p:cNvSpPr>
          <p:nvPr>
            <p:ph sz="half" idx="2"/>
          </p:nvPr>
        </p:nvSpPr>
        <p:spPr>
          <a:xfrm>
            <a:off x="518678" y="2505075"/>
            <a:ext cx="5391749" cy="3684588"/>
          </a:xfrm>
          <a:prstGeom prst="rect">
            <a:avLst/>
          </a:prstGeo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4522678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70" y="4374036"/>
            <a:ext cx="5311516" cy="1327031"/>
          </a:xfrm>
          <a:prstGeom prst="rect">
            <a:avLst/>
          </a:prstGeom>
        </p:spPr>
        <p:txBody>
          <a:bodyPr anchor="b">
            <a:normAutofit/>
          </a:bodyPr>
          <a:lstStyle>
            <a:lvl1pPr marL="0" indent="0" algn="r">
              <a:buFont typeface="Arial" panose="020B0604020202020204" pitchFamily="34" charset="0"/>
              <a:buNone/>
              <a:defRPr sz="4300" b="1">
                <a:solidFill>
                  <a:schemeClr val="accent1"/>
                </a:solidFill>
              </a:defRPr>
            </a:lvl1pPr>
          </a:lstStyle>
          <a:p>
            <a:r>
              <a:rPr lang="en-US" noProof="0"/>
              <a:t>Click To Edit Master Title Style</a:t>
            </a:r>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70" y="5701069"/>
            <a:ext cx="5311516" cy="931505"/>
          </a:xfrm>
          <a:prstGeom prst="rect">
            <a:avLst/>
          </a:prstGeom>
        </p:spPr>
        <p:txBody>
          <a:bodyPr/>
          <a:lstStyle>
            <a:lvl1pPr marL="0" indent="0" algn="r">
              <a:buFont typeface="Arial" panose="020B0604020202020204" pitchFamily="34" charset="0"/>
              <a:buNone/>
              <a:defRPr sz="16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4" name="Content Placeholder 2">
            <a:extLst>
              <a:ext uri="{FF2B5EF4-FFF2-40B4-BE49-F238E27FC236}">
                <a16:creationId xmlns:a16="http://schemas.microsoft.com/office/drawing/2014/main" id="{C9A1E80C-1A76-4D3E-92A1-846866867DE1}"/>
              </a:ext>
            </a:extLst>
          </p:cNvPr>
          <p:cNvSpPr>
            <a:spLocks noGrp="1"/>
          </p:cNvSpPr>
          <p:nvPr>
            <p:ph idx="1"/>
          </p:nvPr>
        </p:nvSpPr>
        <p:spPr>
          <a:xfrm>
            <a:off x="6161316" y="2290713"/>
            <a:ext cx="5803672" cy="4341862"/>
          </a:xfrm>
          <a:prstGeom prst="rect">
            <a:avLst/>
          </a:prstGeom>
        </p:spPr>
        <p:txBody>
          <a:bodyPr/>
          <a:lstStyle>
            <a:lvl1pPr>
              <a:buClr>
                <a:schemeClr val="accent2"/>
              </a:buClr>
              <a:defRPr sz="2400"/>
            </a:lvl1pPr>
            <a:lvl2pPr>
              <a:buClr>
                <a:schemeClr val="accent2"/>
              </a:buClr>
              <a:defRPr sz="2000"/>
            </a:lvl2pPr>
            <a:lvl3pPr>
              <a:buClr>
                <a:schemeClr val="accent2"/>
              </a:buClr>
              <a:defRPr sz="1800"/>
            </a:lvl3pPr>
            <a:lvl4pPr>
              <a:buClr>
                <a:schemeClr val="accent2"/>
              </a:buClr>
              <a:defRPr sz="1600"/>
            </a:lvl4pPr>
            <a:lvl5pPr>
              <a:buClr>
                <a:schemeClr val="accent2"/>
              </a:buClr>
              <a:defRPr sz="16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55265375"/>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70" y="4374036"/>
            <a:ext cx="5311516" cy="1327031"/>
          </a:xfrm>
          <a:prstGeom prst="rect">
            <a:avLst/>
          </a:prstGeom>
        </p:spPr>
        <p:txBody>
          <a:bodyPr anchor="b">
            <a:normAutofit/>
          </a:bodyPr>
          <a:lstStyle>
            <a:lvl1pPr marL="0" indent="0" algn="r">
              <a:buFont typeface="Arial" panose="020B0604020202020204" pitchFamily="34" charset="0"/>
              <a:buNone/>
              <a:defRPr sz="4300" b="1">
                <a:solidFill>
                  <a:schemeClr val="accent1"/>
                </a:solidFill>
              </a:defRPr>
            </a:lvl1pPr>
          </a:lstStyle>
          <a:p>
            <a:r>
              <a:rPr lang="en-US" noProof="0"/>
              <a:t>Click To Edit Master Title Style</a:t>
            </a:r>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70" y="5701069"/>
            <a:ext cx="5311516" cy="931505"/>
          </a:xfrm>
          <a:prstGeom prst="rect">
            <a:avLst/>
          </a:prstGeom>
        </p:spPr>
        <p:txBody>
          <a:bodyPr/>
          <a:lstStyle>
            <a:lvl1pPr marL="0" indent="0" algn="r">
              <a:buFont typeface="Arial" panose="020B0604020202020204" pitchFamily="34" charset="0"/>
              <a:buNone/>
              <a:defRPr sz="16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2" name="Picture Placeholder 2">
            <a:extLst>
              <a:ext uri="{FF2B5EF4-FFF2-40B4-BE49-F238E27FC236}">
                <a16:creationId xmlns:a16="http://schemas.microsoft.com/office/drawing/2014/main" id="{22728E0A-430E-4C6A-BF56-06FA8510F29F}"/>
              </a:ext>
            </a:extLst>
          </p:cNvPr>
          <p:cNvSpPr>
            <a:spLocks noGrp="1"/>
          </p:cNvSpPr>
          <p:nvPr>
            <p:ph type="pic" idx="1"/>
          </p:nvPr>
        </p:nvSpPr>
        <p:spPr>
          <a:xfrm>
            <a:off x="6249970" y="2271860"/>
            <a:ext cx="5715017" cy="436071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2614302603"/>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8A0030CD-8C9E-4AA5-8C5D-F9B2EDB7E17A}"/>
              </a:ext>
            </a:extLst>
          </p:cNvPr>
          <p:cNvGrpSpPr/>
          <p:nvPr userDrawn="1"/>
        </p:nvGrpSpPr>
        <p:grpSpPr>
          <a:xfrm flipH="1">
            <a:off x="7561328" y="0"/>
            <a:ext cx="4831840" cy="3541007"/>
            <a:chOff x="-192127" y="-2"/>
            <a:chExt cx="4831840" cy="3367272"/>
          </a:xfrm>
        </p:grpSpPr>
        <p:sp>
          <p:nvSpPr>
            <p:cNvPr id="27" name="Diagonal Stripe 26">
              <a:extLst>
                <a:ext uri="{FF2B5EF4-FFF2-40B4-BE49-F238E27FC236}">
                  <a16:creationId xmlns:a16="http://schemas.microsoft.com/office/drawing/2014/main" id="{872EE65E-EE50-4A3E-861E-1D6C241CB8EA}"/>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28" name="Straight Connector 27">
              <a:extLst>
                <a:ext uri="{FF2B5EF4-FFF2-40B4-BE49-F238E27FC236}">
                  <a16:creationId xmlns:a16="http://schemas.microsoft.com/office/drawing/2014/main" id="{E76AD1EF-E06C-4D3C-9693-26844D01C83C}"/>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Parallelogram 28">
              <a:extLst>
                <a:ext uri="{FF2B5EF4-FFF2-40B4-BE49-F238E27FC236}">
                  <a16:creationId xmlns:a16="http://schemas.microsoft.com/office/drawing/2014/main" id="{57D44C42-44C0-420A-A125-9B1A979D4F56}"/>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0" name="Parallelogram 29">
            <a:extLst>
              <a:ext uri="{FF2B5EF4-FFF2-40B4-BE49-F238E27FC236}">
                <a16:creationId xmlns:a16="http://schemas.microsoft.com/office/drawing/2014/main" id="{406089BB-36DC-4E23-B215-527A8A18FCFB}"/>
              </a:ext>
            </a:extLst>
          </p:cNvPr>
          <p:cNvSpPr/>
          <p:nvPr userDrawn="1"/>
        </p:nvSpPr>
        <p:spPr>
          <a:xfrm flipH="1">
            <a:off x="6679908" y="1"/>
            <a:ext cx="1447800" cy="639064"/>
          </a:xfrm>
          <a:prstGeom prst="parallelogram">
            <a:avLst>
              <a:gd name="adj" fmla="val 1356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2" name="Footer Placeholder 1">
            <a:extLst>
              <a:ext uri="{FF2B5EF4-FFF2-40B4-BE49-F238E27FC236}">
                <a16:creationId xmlns:a16="http://schemas.microsoft.com/office/drawing/2014/main" id="{578C43A6-50C6-704E-BADC-6D83BADE7316}"/>
              </a:ext>
            </a:extLst>
          </p:cNvPr>
          <p:cNvSpPr>
            <a:spLocks noGrp="1"/>
          </p:cNvSpPr>
          <p:nvPr>
            <p:ph type="ftr" sz="quarter" idx="10"/>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ED91439B-965F-3548-AF77-89501B24F600}"/>
              </a:ext>
            </a:extLst>
          </p:cNvPr>
          <p:cNvSpPr>
            <a:spLocks noGrp="1"/>
          </p:cNvSpPr>
          <p:nvPr>
            <p:ph type="sldNum" sz="quarter" idx="11"/>
          </p:nvPr>
        </p:nvSpPr>
        <p:spPr/>
        <p:txBody>
          <a:bodyPr/>
          <a:lstStyle/>
          <a:p>
            <a:fld id="{8699F50C-BE38-4BD0-BA84-9B090E1F2B9B}" type="slidenum">
              <a:rPr lang="en-US" noProof="0" smtClean="0"/>
              <a:t>‹#›</a:t>
            </a:fld>
            <a:endParaRPr lang="en-US" noProof="0" dirty="0"/>
          </a:p>
        </p:txBody>
      </p:sp>
    </p:spTree>
    <p:extLst>
      <p:ext uri="{BB962C8B-B14F-4D97-AF65-F5344CB8AC3E}">
        <p14:creationId xmlns:p14="http://schemas.microsoft.com/office/powerpoint/2010/main" val="3419906843"/>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1B2FB48C-0C70-4DBE-B904-A134B6644DD3}"/>
              </a:ext>
            </a:extLst>
          </p:cNvPr>
          <p:cNvGrpSpPr/>
          <p:nvPr userDrawn="1"/>
        </p:nvGrpSpPr>
        <p:grpSpPr>
          <a:xfrm flipH="1">
            <a:off x="7561328" y="0"/>
            <a:ext cx="4831840" cy="3541007"/>
            <a:chOff x="-192127" y="-2"/>
            <a:chExt cx="4831840" cy="3367272"/>
          </a:xfrm>
        </p:grpSpPr>
        <p:sp>
          <p:nvSpPr>
            <p:cNvPr id="28" name="Diagonal Stripe 27">
              <a:extLst>
                <a:ext uri="{FF2B5EF4-FFF2-40B4-BE49-F238E27FC236}">
                  <a16:creationId xmlns:a16="http://schemas.microsoft.com/office/drawing/2014/main" id="{4F2E2158-1E6E-4E0D-BDAB-B20041C73615}"/>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29" name="Straight Connector 28">
              <a:extLst>
                <a:ext uri="{FF2B5EF4-FFF2-40B4-BE49-F238E27FC236}">
                  <a16:creationId xmlns:a16="http://schemas.microsoft.com/office/drawing/2014/main" id="{626D62DB-3A5A-4DA1-BFA4-D9E58676E86A}"/>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F5A729A7-3A5C-405C-AE06-180E7529E477}"/>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1" name="Parallelogram 30">
            <a:extLst>
              <a:ext uri="{FF2B5EF4-FFF2-40B4-BE49-F238E27FC236}">
                <a16:creationId xmlns:a16="http://schemas.microsoft.com/office/drawing/2014/main" id="{41E23981-B12A-4AC3-A030-337BBBA5E45B}"/>
              </a:ext>
            </a:extLst>
          </p:cNvPr>
          <p:cNvSpPr/>
          <p:nvPr userDrawn="1"/>
        </p:nvSpPr>
        <p:spPr>
          <a:xfrm flipH="1">
            <a:off x="6679908" y="1"/>
            <a:ext cx="1447800" cy="639064"/>
          </a:xfrm>
          <a:prstGeom prst="parallelogram">
            <a:avLst>
              <a:gd name="adj" fmla="val 1356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3" name="Title 1" title="Title ">
            <a:extLst>
              <a:ext uri="{FF2B5EF4-FFF2-40B4-BE49-F238E27FC236}">
                <a16:creationId xmlns:a16="http://schemas.microsoft.com/office/drawing/2014/main" id="{59067A2C-FE71-4381-BE51-08DAC5E4354A}"/>
              </a:ext>
            </a:extLst>
          </p:cNvPr>
          <p:cNvSpPr>
            <a:spLocks noGrp="1"/>
          </p:cNvSpPr>
          <p:nvPr>
            <p:ph type="title" hasCustomPrompt="1"/>
          </p:nvPr>
        </p:nvSpPr>
        <p:spPr>
          <a:xfrm>
            <a:off x="518678" y="209028"/>
            <a:ext cx="8333222" cy="1215566"/>
          </a:xfrm>
          <a:prstGeom prst="rect">
            <a:avLst/>
          </a:prstGeom>
        </p:spPr>
        <p:txBody>
          <a:bodyPr anchor="b">
            <a:normAutofit/>
          </a:bodyPr>
          <a:lstStyle>
            <a:lvl1pPr>
              <a:defRPr sz="4400" b="1">
                <a:solidFill>
                  <a:schemeClr val="accent1"/>
                </a:solidFill>
              </a:defRPr>
            </a:lvl1pPr>
          </a:lstStyle>
          <a:p>
            <a:r>
              <a:rPr lang="en-US" noProof="0"/>
              <a:t>Click to Edit Master Title Style </a:t>
            </a:r>
          </a:p>
        </p:txBody>
      </p:sp>
      <p:sp>
        <p:nvSpPr>
          <p:cNvPr id="2" name="Footer Placeholder 1">
            <a:extLst>
              <a:ext uri="{FF2B5EF4-FFF2-40B4-BE49-F238E27FC236}">
                <a16:creationId xmlns:a16="http://schemas.microsoft.com/office/drawing/2014/main" id="{CB69A007-934D-7A4B-9EFA-82044EF4DC33}"/>
              </a:ext>
            </a:extLst>
          </p:cNvPr>
          <p:cNvSpPr>
            <a:spLocks noGrp="1"/>
          </p:cNvSpPr>
          <p:nvPr>
            <p:ph type="ftr" sz="quarter" idx="10"/>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5A154DC2-98C7-4D4B-A17A-AA4731217F17}"/>
              </a:ext>
            </a:extLst>
          </p:cNvPr>
          <p:cNvSpPr>
            <a:spLocks noGrp="1"/>
          </p:cNvSpPr>
          <p:nvPr>
            <p:ph type="sldNum" sz="quarter" idx="11"/>
          </p:nvPr>
        </p:nvSpPr>
        <p:spPr/>
        <p:txBody>
          <a:bodyPr/>
          <a:lstStyle/>
          <a:p>
            <a:fld id="{8699F50C-BE38-4BD0-BA84-9B090E1F2B9B}" type="slidenum">
              <a:rPr lang="en-US" noProof="0" smtClean="0"/>
              <a:t>‹#›</a:t>
            </a:fld>
            <a:endParaRPr lang="en-US" noProof="0" dirty="0"/>
          </a:p>
        </p:txBody>
      </p:sp>
    </p:spTree>
    <p:extLst>
      <p:ext uri="{BB962C8B-B14F-4D97-AF65-F5344CB8AC3E}">
        <p14:creationId xmlns:p14="http://schemas.microsoft.com/office/powerpoint/2010/main" val="658419099"/>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CE2EB-00DF-4EBA-BF1F-D37805D45585}"/>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58918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9" name="Right Triangle 18">
            <a:extLst>
              <a:ext uri="{FF2B5EF4-FFF2-40B4-BE49-F238E27FC236}">
                <a16:creationId xmlns:a16="http://schemas.microsoft.com/office/drawing/2014/main" id="{71D0E8AA-902F-440D-9C55-2A391C22396A}"/>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548354" y="3953791"/>
            <a:ext cx="3860162" cy="1359686"/>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0" y="1010090"/>
            <a:ext cx="1785257" cy="9075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842" y="1987420"/>
            <a:ext cx="4911633" cy="1789855"/>
          </a:xfrm>
          <a:prstGeom prst="rect">
            <a:avLst/>
          </a:prstGeom>
        </p:spPr>
        <p:txBody>
          <a:bodyPr anchor="b">
            <a:normAutofit/>
          </a:bodyPr>
          <a:lstStyle>
            <a:lvl1pPr>
              <a:defRPr sz="4000" b="1">
                <a:solidFill>
                  <a:schemeClr val="accent1"/>
                </a:solidFill>
                <a:latin typeface="+mj-lt"/>
                <a:cs typeface="Calibri Light" panose="020F0302020204030204" pitchFamily="34" charset="0"/>
              </a:defRPr>
            </a:lvl1pPr>
          </a:lstStyle>
          <a:p>
            <a:r>
              <a:rPr lang="en-US" noProof="0"/>
              <a:t>Click To Edit Master Title Style</a:t>
            </a:r>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842" y="3792046"/>
            <a:ext cx="4911633" cy="910580"/>
          </a:xfrm>
          <a:prstGeom prst="rect">
            <a:avLst/>
          </a:prstGeom>
        </p:spPr>
        <p:txBody>
          <a:bodyPr>
            <a:normAutofit/>
          </a:bodyPr>
          <a:lstStyle>
            <a:lvl1pPr marL="0" indent="0">
              <a:buNone/>
              <a:defRPr sz="2000" b="0" i="0" spc="300">
                <a:solidFill>
                  <a:schemeClr val="accent6"/>
                </a:solidFill>
                <a:latin typeface="+mn-lt"/>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0"/>
            <a:ext cx="2258568" cy="742819"/>
          </a:xfrm>
          <a:prstGeom prst="parallelogram">
            <a:avLst>
              <a:gd name="adj" fmla="val 1958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0" y="408562"/>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95572AA9-EFAE-4771-B1EE-47E36117377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tx1"/>
                </a:solidFill>
              </a:defRPr>
            </a:lvl1pPr>
          </a:lstStyle>
          <a:p>
            <a:r>
              <a:rPr lang="en-US" noProof="0"/>
              <a:t>Click icon to add picture</a:t>
            </a:r>
            <a:endParaRPr lang="en-US" noProof="0" dirty="0"/>
          </a:p>
        </p:txBody>
      </p: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7" y="5266944"/>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35" y="3407045"/>
            <a:ext cx="1438399" cy="236580"/>
          </a:xfrm>
          <a:prstGeom prst="parallelogram">
            <a:avLst>
              <a:gd name="adj" fmla="val 5321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23998309"/>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3" pos="143" userDrawn="1">
          <p15:clr>
            <a:srgbClr val="FBAE40"/>
          </p15:clr>
        </p15:guide>
        <p15:guide id="4" orient="horz" pos="4170" userDrawn="1">
          <p15:clr>
            <a:srgbClr val="FBAE40"/>
          </p15:clr>
        </p15:guide>
        <p15:guide id="5" pos="7537" userDrawn="1">
          <p15:clr>
            <a:srgbClr val="FBAE40"/>
          </p15:clr>
        </p15:guide>
        <p15:guide id="6" orient="horz" pos="1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01">
    <p:spTree>
      <p:nvGrpSpPr>
        <p:cNvPr id="1" name=""/>
        <p:cNvGrpSpPr/>
        <p:nvPr/>
      </p:nvGrpSpPr>
      <p:grpSpPr>
        <a:xfrm>
          <a:off x="0" y="0"/>
          <a:ext cx="0" cy="0"/>
          <a:chOff x="0" y="0"/>
          <a:chExt cx="0" cy="0"/>
        </a:xfrm>
      </p:grpSpPr>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78" y="3196915"/>
            <a:ext cx="4942829" cy="2958275"/>
          </a:xfrm>
          <a:prstGeom prst="rect">
            <a:avLst/>
          </a:prstGeom>
        </p:spPr>
        <p:txBody>
          <a:bodyPr>
            <a:normAutofit/>
          </a:bodyPr>
          <a:lstStyle>
            <a:lvl1pPr>
              <a:buClr>
                <a:schemeClr val="accent2"/>
              </a:buClr>
              <a:defRPr sz="2400">
                <a:solidFill>
                  <a:schemeClr val="tx1"/>
                </a:solidFill>
              </a:defRPr>
            </a:lvl1pPr>
            <a:lvl2pPr>
              <a:buClr>
                <a:schemeClr val="accent2"/>
              </a:buClr>
              <a:defRPr sz="2000">
                <a:solidFill>
                  <a:schemeClr val="tx1"/>
                </a:solidFill>
              </a:defRPr>
            </a:lvl2pPr>
            <a:lvl3pPr>
              <a:buClr>
                <a:schemeClr val="accent2"/>
              </a:buClr>
              <a:defRPr sz="1800">
                <a:solidFill>
                  <a:schemeClr val="tx1"/>
                </a:solidFill>
              </a:defRPr>
            </a:lvl3pPr>
            <a:lvl4pPr>
              <a:buClr>
                <a:schemeClr val="accent2"/>
              </a:buClr>
              <a:defRPr sz="1600">
                <a:solidFill>
                  <a:schemeClr val="tx1"/>
                </a:solidFill>
              </a:defRPr>
            </a:lvl4pPr>
            <a:lvl5pPr>
              <a:buClr>
                <a:schemeClr val="accent2"/>
              </a:buClr>
              <a:defRPr sz="16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 name="Right Triangle 23">
            <a:extLst>
              <a:ext uri="{FF2B5EF4-FFF2-40B4-BE49-F238E27FC236}">
                <a16:creationId xmlns:a16="http://schemas.microsoft.com/office/drawing/2014/main" id="{BD6ACE60-499D-41AB-89C4-D537D7C3D22A}"/>
              </a:ext>
            </a:extLst>
          </p:cNvPr>
          <p:cNvSpPr/>
          <p:nvPr userDrawn="1"/>
        </p:nvSpPr>
        <p:spPr>
          <a:xfrm flipH="1" flipV="1">
            <a:off x="1839686" y="-6"/>
            <a:ext cx="10352314" cy="5638806"/>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150" y="-5"/>
            <a:ext cx="4121150" cy="1308105"/>
          </a:xfrm>
          <a:prstGeom prst="parallelogram">
            <a:avLst>
              <a:gd name="adj" fmla="val 1863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6375400" y="5047077"/>
            <a:ext cx="1524574" cy="1803400"/>
          </a:xfrm>
          <a:prstGeom prst="line">
            <a:avLst/>
          </a:prstGeom>
          <a:ln>
            <a:solidFill>
              <a:srgbClr val="EAB200"/>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379" y="2563477"/>
            <a:ext cx="7342631" cy="608895"/>
          </a:xfrm>
          <a:prstGeom prst="rect">
            <a:avLst/>
          </a:prstGeom>
        </p:spPr>
        <p:txBody>
          <a:bodyPr/>
          <a:lstStyle>
            <a:lvl1pPr marL="0" indent="0">
              <a:buNone/>
              <a:defRPr sz="2000" spc="300">
                <a:solidFill>
                  <a:schemeClr val="accent6"/>
                </a:solidFill>
              </a:defRPr>
            </a:lvl1pPr>
            <a:lvl2pPr marL="457200" indent="0">
              <a:buNone/>
              <a:defRPr/>
            </a:lvl2pPr>
          </a:lstStyle>
          <a:p>
            <a:pPr lvl="0"/>
            <a:r>
              <a:rPr lang="en-US" noProof="0"/>
              <a:t>CLICK TO SUBTITLE STYLE</a:t>
            </a:r>
          </a:p>
        </p:txBody>
      </p:sp>
      <p:sp>
        <p:nvSpPr>
          <p:cNvPr id="2" name="Title 1" title="Title ">
            <a:extLst>
              <a:ext uri="{FF2B5EF4-FFF2-40B4-BE49-F238E27FC236}">
                <a16:creationId xmlns:a16="http://schemas.microsoft.com/office/drawing/2014/main" id="{20237B57-91C6-4F8B-8AA0-18FA50B0FD1D}"/>
              </a:ext>
            </a:extLst>
          </p:cNvPr>
          <p:cNvSpPr>
            <a:spLocks noGrp="1"/>
          </p:cNvSpPr>
          <p:nvPr userDrawn="1">
            <p:ph type="title" hasCustomPrompt="1"/>
          </p:nvPr>
        </p:nvSpPr>
        <p:spPr>
          <a:xfrm>
            <a:off x="531378" y="1308484"/>
            <a:ext cx="7342622" cy="1215566"/>
          </a:xfrm>
          <a:prstGeom prst="rect">
            <a:avLst/>
          </a:prstGeom>
        </p:spPr>
        <p:txBody>
          <a:bodyPr anchor="b">
            <a:normAutofit/>
          </a:bodyPr>
          <a:lstStyle>
            <a:lvl1pPr>
              <a:defRPr sz="4400" b="1">
                <a:solidFill>
                  <a:schemeClr val="accent1"/>
                </a:solidFill>
              </a:defRPr>
            </a:lvl1pPr>
          </a:lstStyle>
          <a:p>
            <a:r>
              <a:rPr lang="en-US" noProof="0"/>
              <a:t>Click to Edit </a:t>
            </a:r>
            <a:br>
              <a:rPr lang="en-US" noProof="0"/>
            </a:br>
            <a:r>
              <a:rPr lang="en-US" noProof="0"/>
              <a:t>Master Title Style </a:t>
            </a:r>
          </a:p>
        </p:txBody>
      </p:sp>
      <p:sp>
        <p:nvSpPr>
          <p:cNvPr id="15" name="Picture Placeholder 14">
            <a:extLst>
              <a:ext uri="{FF2B5EF4-FFF2-40B4-BE49-F238E27FC236}">
                <a16:creationId xmlns:a16="http://schemas.microsoft.com/office/drawing/2014/main" id="{FE1FADFB-0A3D-40F7-9B40-368DECD971E1}"/>
              </a:ext>
            </a:extLst>
          </p:cNvPr>
          <p:cNvSpPr>
            <a:spLocks noGrp="1"/>
          </p:cNvSpPr>
          <p:nvPr>
            <p:ph type="pic" sz="quarter" idx="10"/>
          </p:nvPr>
        </p:nvSpPr>
        <p:spPr>
          <a:xfrm>
            <a:off x="6604000" y="0"/>
            <a:ext cx="5588000" cy="6872249"/>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solidFill>
            <a:schemeClr val="bg1">
              <a:lumMod val="85000"/>
            </a:schemeClr>
          </a:solidFill>
        </p:spPr>
        <p:txBody>
          <a:bodyPr wrap="square" anchor="ctr">
            <a:noAutofit/>
          </a:bodyPr>
          <a:lstStyle>
            <a:lvl1pPr marL="0" indent="0" algn="ctr">
              <a:buNone/>
              <a:defRPr>
                <a:solidFill>
                  <a:schemeClr val="tx1"/>
                </a:solidFill>
              </a:defRPr>
            </a:lvl1pPr>
          </a:lstStyle>
          <a:p>
            <a:r>
              <a:rPr lang="en-US" noProof="0"/>
              <a:t>Click icon to add picture</a:t>
            </a:r>
            <a:endParaRPr lang="en-US" noProof="0" dirty="0"/>
          </a:p>
        </p:txBody>
      </p:sp>
      <p:sp>
        <p:nvSpPr>
          <p:cNvPr id="4" name="Footer Placeholder 3">
            <a:extLst>
              <a:ext uri="{FF2B5EF4-FFF2-40B4-BE49-F238E27FC236}">
                <a16:creationId xmlns:a16="http://schemas.microsoft.com/office/drawing/2014/main" id="{5ADB14A5-A767-774C-85B8-68EF914689F6}"/>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D4B9B51B-EAA9-4B4D-A4F6-470CD95DAA79}"/>
              </a:ext>
            </a:extLst>
          </p:cNvPr>
          <p:cNvSpPr>
            <a:spLocks noGrp="1"/>
          </p:cNvSpPr>
          <p:nvPr>
            <p:ph type="sldNum" sz="quarter" idx="15"/>
          </p:nvPr>
        </p:nvSpPr>
        <p:spPr/>
        <p:txBody>
          <a:bodyPr/>
          <a:lstStyle/>
          <a:p>
            <a:fld id="{8699F50C-BE38-4BD0-BA84-9B090E1F2B9B}" type="slidenum">
              <a:rPr lang="en-US" noProof="0" smtClean="0"/>
              <a:t>‹#›</a:t>
            </a:fld>
            <a:endParaRPr lang="en-US" noProof="0" dirty="0"/>
          </a:p>
        </p:txBody>
      </p:sp>
    </p:spTree>
    <p:extLst>
      <p:ext uri="{BB962C8B-B14F-4D97-AF65-F5344CB8AC3E}">
        <p14:creationId xmlns:p14="http://schemas.microsoft.com/office/powerpoint/2010/main" val="3442230584"/>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41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02">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id="{805F1696-7D6B-4055-94C3-E4C179F63596}"/>
              </a:ext>
            </a:extLst>
          </p:cNvPr>
          <p:cNvSpPr/>
          <p:nvPr userDrawn="1"/>
        </p:nvSpPr>
        <p:spPr>
          <a:xfrm flipH="1" flipV="1">
            <a:off x="1839686" y="-6"/>
            <a:ext cx="10352314" cy="5638806"/>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Picture Placeholder 17">
            <a:extLst>
              <a:ext uri="{FF2B5EF4-FFF2-40B4-BE49-F238E27FC236}">
                <a16:creationId xmlns:a16="http://schemas.microsoft.com/office/drawing/2014/main" id="{8B9EC3A9-7039-403A-9414-429521308AE7}"/>
              </a:ext>
            </a:extLst>
          </p:cNvPr>
          <p:cNvSpPr>
            <a:spLocks noGrp="1"/>
          </p:cNvSpPr>
          <p:nvPr>
            <p:ph type="pic" sz="quarter" idx="14"/>
          </p:nvPr>
        </p:nvSpPr>
        <p:spPr>
          <a:xfrm>
            <a:off x="6170177" y="1435100"/>
            <a:ext cx="6021821" cy="5422900"/>
          </a:xfrm>
          <a:custGeom>
            <a:avLst/>
            <a:gdLst>
              <a:gd name="connsiteX0" fmla="*/ 6021821 w 6021821"/>
              <a:gd name="connsiteY0" fmla="*/ 0 h 5422900"/>
              <a:gd name="connsiteX1" fmla="*/ 6021821 w 6021821"/>
              <a:gd name="connsiteY1" fmla="*/ 5422900 h 5422900"/>
              <a:gd name="connsiteX2" fmla="*/ 0 w 6021821"/>
              <a:gd name="connsiteY2" fmla="*/ 5422900 h 5422900"/>
            </a:gdLst>
            <a:ahLst/>
            <a:cxnLst>
              <a:cxn ang="0">
                <a:pos x="connsiteX0" y="connsiteY0"/>
              </a:cxn>
              <a:cxn ang="0">
                <a:pos x="connsiteX1" y="connsiteY1"/>
              </a:cxn>
              <a:cxn ang="0">
                <a:pos x="connsiteX2" y="connsiteY2"/>
              </a:cxn>
            </a:cxnLst>
            <a:rect l="l" t="t" r="r" b="b"/>
            <a:pathLst>
              <a:path w="6021821" h="5422900">
                <a:moveTo>
                  <a:pt x="6021821" y="0"/>
                </a:moveTo>
                <a:lnTo>
                  <a:pt x="6021821" y="5422900"/>
                </a:lnTo>
                <a:lnTo>
                  <a:pt x="0" y="5422900"/>
                </a:lnTo>
                <a:close/>
              </a:path>
            </a:pathLst>
          </a:custGeom>
          <a:solidFill>
            <a:schemeClr val="bg1">
              <a:lumMod val="85000"/>
            </a:schemeClr>
          </a:solidFill>
        </p:spPr>
        <p:txBody>
          <a:bodyPr wrap="square" rIns="365760" anchor="ctr">
            <a:noAutofit/>
          </a:bodyPr>
          <a:lstStyle>
            <a:lvl1pPr marL="0" indent="0" algn="r">
              <a:buNone/>
              <a:defRPr>
                <a:solidFill>
                  <a:schemeClr val="tx1"/>
                </a:solidFill>
              </a:defRPr>
            </a:lvl1pPr>
          </a:lstStyle>
          <a:p>
            <a:r>
              <a:rPr lang="en-US" noProof="0"/>
              <a:t>Click icon to add picture</a:t>
            </a:r>
            <a:endParaRPr lang="en-US" noProof="0" dirty="0"/>
          </a:p>
        </p:txBody>
      </p:sp>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78" y="3196915"/>
            <a:ext cx="4942829" cy="2958275"/>
          </a:xfrm>
          <a:prstGeom prst="rect">
            <a:avLst/>
          </a:prstGeom>
        </p:spPr>
        <p:txBody>
          <a:bodyPr>
            <a:normAutofit/>
          </a:bodyPr>
          <a:lstStyle>
            <a:lvl1pPr>
              <a:buClr>
                <a:schemeClr val="accent2"/>
              </a:buClr>
              <a:defRPr sz="2400">
                <a:solidFill>
                  <a:schemeClr val="tx1"/>
                </a:solidFill>
              </a:defRPr>
            </a:lvl1pPr>
            <a:lvl2pPr>
              <a:buClr>
                <a:schemeClr val="accent2"/>
              </a:buClr>
              <a:defRPr sz="2000">
                <a:solidFill>
                  <a:schemeClr val="tx1"/>
                </a:solidFill>
              </a:defRPr>
            </a:lvl2pPr>
            <a:lvl3pPr>
              <a:buClr>
                <a:schemeClr val="accent2"/>
              </a:buClr>
              <a:defRPr sz="1800">
                <a:solidFill>
                  <a:schemeClr val="tx1"/>
                </a:solidFill>
              </a:defRPr>
            </a:lvl3pPr>
            <a:lvl4pPr>
              <a:buClr>
                <a:schemeClr val="accent2"/>
              </a:buClr>
              <a:defRPr sz="1600">
                <a:solidFill>
                  <a:schemeClr val="tx1"/>
                </a:solidFill>
              </a:defRPr>
            </a:lvl4pPr>
            <a:lvl5pPr>
              <a:buClr>
                <a:schemeClr val="accent2"/>
              </a:buClr>
              <a:defRPr sz="16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150" y="-5"/>
            <a:ext cx="4121150" cy="1308105"/>
          </a:xfrm>
          <a:prstGeom prst="parallelogram">
            <a:avLst>
              <a:gd name="adj" fmla="val 1863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10352314" y="1185452"/>
            <a:ext cx="1839685" cy="163394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379" y="2563477"/>
            <a:ext cx="7342621" cy="608895"/>
          </a:xfrm>
          <a:prstGeom prst="rect">
            <a:avLst/>
          </a:prstGeom>
        </p:spPr>
        <p:txBody>
          <a:bodyPr/>
          <a:lstStyle>
            <a:lvl1pPr marL="0" indent="0">
              <a:buNone/>
              <a:defRPr sz="2000" spc="300">
                <a:solidFill>
                  <a:schemeClr val="accent6"/>
                </a:solidFill>
              </a:defRPr>
            </a:lvl1pPr>
            <a:lvl2pPr marL="457200" indent="0">
              <a:buNone/>
              <a:defRPr/>
            </a:lvl2pPr>
          </a:lstStyle>
          <a:p>
            <a:pPr lvl="0"/>
            <a:r>
              <a:rPr lang="en-US" noProof="0"/>
              <a:t>CLICK TO SUBTITLE STYLE</a:t>
            </a:r>
          </a:p>
        </p:txBody>
      </p:sp>
      <p:sp>
        <p:nvSpPr>
          <p:cNvPr id="19" name="Title 1" title="Title ">
            <a:extLst>
              <a:ext uri="{FF2B5EF4-FFF2-40B4-BE49-F238E27FC236}">
                <a16:creationId xmlns:a16="http://schemas.microsoft.com/office/drawing/2014/main" id="{2DB9D671-9FC8-4306-96B7-D9D585694B83}"/>
              </a:ext>
            </a:extLst>
          </p:cNvPr>
          <p:cNvSpPr>
            <a:spLocks noGrp="1"/>
          </p:cNvSpPr>
          <p:nvPr>
            <p:ph type="title" hasCustomPrompt="1"/>
          </p:nvPr>
        </p:nvSpPr>
        <p:spPr>
          <a:xfrm>
            <a:off x="531378" y="1308484"/>
            <a:ext cx="7342622" cy="1215566"/>
          </a:xfrm>
          <a:prstGeom prst="rect">
            <a:avLst/>
          </a:prstGeom>
        </p:spPr>
        <p:txBody>
          <a:bodyPr anchor="b">
            <a:normAutofit/>
          </a:bodyPr>
          <a:lstStyle>
            <a:lvl1pPr>
              <a:defRPr sz="4400" b="1">
                <a:solidFill>
                  <a:schemeClr val="accent1"/>
                </a:solidFill>
              </a:defRPr>
            </a:lvl1pPr>
          </a:lstStyle>
          <a:p>
            <a:r>
              <a:rPr lang="en-US" noProof="0"/>
              <a:t>Click to Edit </a:t>
            </a:r>
            <a:br>
              <a:rPr lang="en-US" noProof="0"/>
            </a:br>
            <a:r>
              <a:rPr lang="en-US" noProof="0"/>
              <a:t>Master Title Style </a:t>
            </a:r>
          </a:p>
        </p:txBody>
      </p:sp>
      <p:sp>
        <p:nvSpPr>
          <p:cNvPr id="2" name="Footer Placeholder 1">
            <a:extLst>
              <a:ext uri="{FF2B5EF4-FFF2-40B4-BE49-F238E27FC236}">
                <a16:creationId xmlns:a16="http://schemas.microsoft.com/office/drawing/2014/main" id="{6E55A0B9-F639-8643-9C4D-B93B8EE21A79}"/>
              </a:ext>
            </a:extLst>
          </p:cNvPr>
          <p:cNvSpPr>
            <a:spLocks noGrp="1"/>
          </p:cNvSpPr>
          <p:nvPr>
            <p:ph type="ftr" sz="quarter" idx="15"/>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D0C29282-8AC7-494D-9A8E-A26C7F69948F}"/>
              </a:ext>
            </a:extLst>
          </p:cNvPr>
          <p:cNvSpPr>
            <a:spLocks noGrp="1"/>
          </p:cNvSpPr>
          <p:nvPr>
            <p:ph type="sldNum" sz="quarter" idx="16"/>
          </p:nvPr>
        </p:nvSpPr>
        <p:spPr/>
        <p:txBody>
          <a:bodyPr/>
          <a:lstStyle/>
          <a:p>
            <a:fld id="{8699F50C-BE38-4BD0-BA84-9B090E1F2B9B}" type="slidenum">
              <a:rPr lang="en-US" noProof="0" smtClean="0"/>
              <a:t>‹#›</a:t>
            </a:fld>
            <a:endParaRPr lang="en-US" noProof="0" dirty="0"/>
          </a:p>
        </p:txBody>
      </p:sp>
    </p:spTree>
    <p:extLst>
      <p:ext uri="{BB962C8B-B14F-4D97-AF65-F5344CB8AC3E}">
        <p14:creationId xmlns:p14="http://schemas.microsoft.com/office/powerpoint/2010/main" val="4283110927"/>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ion with Subtitle">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8" name="Content Placeholder 3" title="Bullet Points">
            <a:extLst>
              <a:ext uri="{FF2B5EF4-FFF2-40B4-BE49-F238E27FC236}">
                <a16:creationId xmlns:a16="http://schemas.microsoft.com/office/drawing/2014/main" id="{8715E757-6584-4841-8154-C92E70E0CD6B}"/>
              </a:ext>
            </a:extLst>
          </p:cNvPr>
          <p:cNvSpPr>
            <a:spLocks noGrp="1"/>
          </p:cNvSpPr>
          <p:nvPr userDrawn="1">
            <p:ph sz="half" idx="13"/>
          </p:nvPr>
        </p:nvSpPr>
        <p:spPr>
          <a:xfrm>
            <a:off x="520698" y="2886076"/>
            <a:ext cx="5475290" cy="3232149"/>
          </a:xfrm>
          <a:prstGeom prst="rect">
            <a:avLst/>
          </a:prstGeom>
        </p:spPr>
        <p:txBody>
          <a:bodyPr>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IN" dirty="0">
                <a:solidFill>
                  <a:schemeClr val="tx1"/>
                </a:solidFill>
              </a:defRPr>
            </a:lvl5pPr>
          </a:lstStyle>
          <a:p>
            <a:pPr lvl="0">
              <a:buClr>
                <a:schemeClr val="accent2"/>
              </a:buClr>
            </a:pPr>
            <a:r>
              <a:rPr lang="en-US" noProof="0"/>
              <a:t>Click to edit Master text styles</a:t>
            </a:r>
          </a:p>
          <a:p>
            <a:pPr lvl="1">
              <a:buClr>
                <a:schemeClr val="accent2"/>
              </a:buClr>
            </a:pPr>
            <a:r>
              <a:rPr lang="en-US" noProof="0"/>
              <a:t>Second level</a:t>
            </a:r>
          </a:p>
          <a:p>
            <a:pPr lvl="2">
              <a:buClr>
                <a:schemeClr val="accent2"/>
              </a:buClr>
            </a:pPr>
            <a:r>
              <a:rPr lang="en-US" noProof="0"/>
              <a:t>Third level</a:t>
            </a:r>
          </a:p>
          <a:p>
            <a:pPr lvl="3">
              <a:buClr>
                <a:schemeClr val="accent2"/>
              </a:buClr>
            </a:pPr>
            <a:r>
              <a:rPr lang="en-US" noProof="0"/>
              <a:t>Fourth level</a:t>
            </a:r>
          </a:p>
          <a:p>
            <a:pPr lvl="4">
              <a:buClr>
                <a:schemeClr val="accent2"/>
              </a:buClr>
            </a:pPr>
            <a:r>
              <a:rPr lang="en-US" noProof="0"/>
              <a:t>Fifth level</a:t>
            </a:r>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0" name="Content Placeholder 5" title="Bullet Points">
            <a:extLst>
              <a:ext uri="{FF2B5EF4-FFF2-40B4-BE49-F238E27FC236}">
                <a16:creationId xmlns:a16="http://schemas.microsoft.com/office/drawing/2014/main" id="{D957FBD7-2C3C-4DD1-954F-DF1E007BE590}"/>
              </a:ext>
            </a:extLst>
          </p:cNvPr>
          <p:cNvSpPr>
            <a:spLocks noGrp="1"/>
          </p:cNvSpPr>
          <p:nvPr userDrawn="1">
            <p:ph sz="quarter" idx="15"/>
          </p:nvPr>
        </p:nvSpPr>
        <p:spPr>
          <a:xfrm>
            <a:off x="6186713" y="2886076"/>
            <a:ext cx="5475600" cy="3232149"/>
          </a:xfrm>
          <a:prstGeom prst="rect">
            <a:avLst/>
          </a:prstGeom>
        </p:spPr>
        <p:txBody>
          <a:bodyPr>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IN" dirty="0">
                <a:solidFill>
                  <a:schemeClr val="tx1"/>
                </a:solidFill>
              </a:defRPr>
            </a:lvl5pPr>
          </a:lstStyle>
          <a:p>
            <a:pPr lvl="0">
              <a:buClr>
                <a:schemeClr val="accent2"/>
              </a:buClr>
            </a:pPr>
            <a:r>
              <a:rPr lang="en-US" noProof="0"/>
              <a:t>Click to edit Master text styles</a:t>
            </a:r>
          </a:p>
          <a:p>
            <a:pPr lvl="1">
              <a:buClr>
                <a:schemeClr val="accent2"/>
              </a:buClr>
            </a:pPr>
            <a:r>
              <a:rPr lang="en-US" noProof="0"/>
              <a:t>Second level</a:t>
            </a:r>
          </a:p>
          <a:p>
            <a:pPr lvl="2">
              <a:buClr>
                <a:schemeClr val="accent2"/>
              </a:buClr>
            </a:pPr>
            <a:r>
              <a:rPr lang="en-US" noProof="0"/>
              <a:t>Third level</a:t>
            </a:r>
          </a:p>
          <a:p>
            <a:pPr lvl="3">
              <a:buClr>
                <a:schemeClr val="accent2"/>
              </a:buClr>
            </a:pPr>
            <a:r>
              <a:rPr lang="en-US" noProof="0"/>
              <a:t>Fourth level</a:t>
            </a:r>
          </a:p>
          <a:p>
            <a:pPr lvl="4">
              <a:buClr>
                <a:schemeClr val="accent2"/>
              </a:buClr>
            </a:pPr>
            <a:r>
              <a:rPr lang="en-US" noProof="0"/>
              <a:t>Fifth level</a:t>
            </a:r>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chemeClr val="accent6"/>
                </a:solidFill>
              </a:defRPr>
            </a:lvl1pPr>
            <a:lvl2pPr marL="457200" indent="0">
              <a:buNone/>
              <a:defRPr/>
            </a:lvl2pPr>
          </a:lstStyle>
          <a:p>
            <a:pPr lvl="0"/>
            <a:r>
              <a:rPr lang="en-US" noProof="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US" noProof="0" dirty="0"/>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dirty="0"/>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defRPr>
            </a:lvl1pPr>
          </a:lstStyle>
          <a:p>
            <a:r>
              <a:rPr lang="en-US" noProof="0"/>
              <a:t>Click to Edit Master Title Style </a:t>
            </a:r>
          </a:p>
        </p:txBody>
      </p:sp>
    </p:spTree>
    <p:extLst>
      <p:ext uri="{BB962C8B-B14F-4D97-AF65-F5344CB8AC3E}">
        <p14:creationId xmlns:p14="http://schemas.microsoft.com/office/powerpoint/2010/main" val="32565402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5806E656-313A-47B1-B381-D004200F7A01}"/>
              </a:ext>
            </a:extLst>
          </p:cNvPr>
          <p:cNvGrpSpPr/>
          <p:nvPr userDrawn="1"/>
        </p:nvGrpSpPr>
        <p:grpSpPr>
          <a:xfrm flipH="1">
            <a:off x="7561328" y="0"/>
            <a:ext cx="4831840" cy="3541007"/>
            <a:chOff x="-192127" y="-2"/>
            <a:chExt cx="4831840" cy="3367272"/>
          </a:xfrm>
        </p:grpSpPr>
        <p:sp>
          <p:nvSpPr>
            <p:cNvPr id="29" name="Diagonal Stripe 28">
              <a:extLst>
                <a:ext uri="{FF2B5EF4-FFF2-40B4-BE49-F238E27FC236}">
                  <a16:creationId xmlns:a16="http://schemas.microsoft.com/office/drawing/2014/main" id="{65F8E2DA-4BB4-4421-9172-A11AF38DFEF4}"/>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30" name="Straight Connector 29">
              <a:extLst>
                <a:ext uri="{FF2B5EF4-FFF2-40B4-BE49-F238E27FC236}">
                  <a16:creationId xmlns:a16="http://schemas.microsoft.com/office/drawing/2014/main" id="{6EDB47F2-B6A7-40B4-8A2C-06719F75C085}"/>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Parallelogram 30">
              <a:extLst>
                <a:ext uri="{FF2B5EF4-FFF2-40B4-BE49-F238E27FC236}">
                  <a16:creationId xmlns:a16="http://schemas.microsoft.com/office/drawing/2014/main" id="{B188E7A9-2351-4B68-98B8-10099CB39CD2}"/>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3" name="Parallelogram 32">
            <a:extLst>
              <a:ext uri="{FF2B5EF4-FFF2-40B4-BE49-F238E27FC236}">
                <a16:creationId xmlns:a16="http://schemas.microsoft.com/office/drawing/2014/main" id="{F088C182-BF10-45B2-B159-7702E00D31D4}"/>
              </a:ext>
            </a:extLst>
          </p:cNvPr>
          <p:cNvSpPr/>
          <p:nvPr userDrawn="1"/>
        </p:nvSpPr>
        <p:spPr>
          <a:xfrm flipH="1">
            <a:off x="6679908" y="1"/>
            <a:ext cx="1447800" cy="639064"/>
          </a:xfrm>
          <a:prstGeom prst="parallelogram">
            <a:avLst>
              <a:gd name="adj" fmla="val 1356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4" name="Text Placeholder 4" title="Subtitle">
            <a:extLst>
              <a:ext uri="{FF2B5EF4-FFF2-40B4-BE49-F238E27FC236}">
                <a16:creationId xmlns:a16="http://schemas.microsoft.com/office/drawing/2014/main" id="{FB561B16-2788-452A-B7AF-A482256DCDF2}"/>
              </a:ext>
            </a:extLst>
          </p:cNvPr>
          <p:cNvSpPr>
            <a:spLocks noGrp="1"/>
          </p:cNvSpPr>
          <p:nvPr>
            <p:ph type="body" sz="quarter" idx="16" hasCustomPrompt="1"/>
          </p:nvPr>
        </p:nvSpPr>
        <p:spPr>
          <a:xfrm>
            <a:off x="520493" y="1376932"/>
            <a:ext cx="7368596" cy="608895"/>
          </a:xfrm>
          <a:prstGeom prst="rect">
            <a:avLst/>
          </a:prstGeom>
        </p:spPr>
        <p:txBody>
          <a:bodyPr/>
          <a:lstStyle>
            <a:lvl1pPr marL="0" indent="0">
              <a:buNone/>
              <a:defRPr sz="2000" spc="300">
                <a:solidFill>
                  <a:schemeClr val="accent6"/>
                </a:solidFill>
              </a:defRPr>
            </a:lvl1pPr>
            <a:lvl2pPr marL="457200" indent="0">
              <a:buNone/>
              <a:defRPr/>
            </a:lvl2pPr>
          </a:lstStyle>
          <a:p>
            <a:pPr lvl="0"/>
            <a:r>
              <a:rPr lang="en-US" noProof="0"/>
              <a:t>CLICK TO SUBTITLE STYLE</a:t>
            </a:r>
          </a:p>
        </p:txBody>
      </p:sp>
      <p:sp>
        <p:nvSpPr>
          <p:cNvPr id="2" name="Footer Placeholder 1">
            <a:extLst>
              <a:ext uri="{FF2B5EF4-FFF2-40B4-BE49-F238E27FC236}">
                <a16:creationId xmlns:a16="http://schemas.microsoft.com/office/drawing/2014/main" id="{D6990C03-1647-2044-B335-6F5F19E4E5FC}"/>
              </a:ext>
            </a:extLst>
          </p:cNvPr>
          <p:cNvSpPr>
            <a:spLocks noGrp="1"/>
          </p:cNvSpPr>
          <p:nvPr>
            <p:ph type="ftr" sz="quarter" idx="17"/>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4F03A7CC-E6DC-1544-BE55-15EC1718B77C}"/>
              </a:ext>
            </a:extLst>
          </p:cNvPr>
          <p:cNvSpPr>
            <a:spLocks noGrp="1"/>
          </p:cNvSpPr>
          <p:nvPr>
            <p:ph type="sldNum" sz="quarter" idx="18"/>
          </p:nvPr>
        </p:nvSpPr>
        <p:spPr/>
        <p:txBody>
          <a:bodyPr/>
          <a:lstStyle/>
          <a:p>
            <a:fld id="{8699F50C-BE38-4BD0-BA84-9B090E1F2B9B}" type="slidenum">
              <a:rPr lang="en-US" noProof="0" smtClean="0"/>
              <a:t>‹#›</a:t>
            </a:fld>
            <a:endParaRPr lang="en-US" noProof="0" dirty="0"/>
          </a:p>
        </p:txBody>
      </p:sp>
      <p:sp>
        <p:nvSpPr>
          <p:cNvPr id="17" name="Title 1" title="Title ">
            <a:extLst>
              <a:ext uri="{FF2B5EF4-FFF2-40B4-BE49-F238E27FC236}">
                <a16:creationId xmlns:a16="http://schemas.microsoft.com/office/drawing/2014/main" id="{BDEC780E-6412-1344-A62E-6B84E9CCB678}"/>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defRPr>
            </a:lvl1pPr>
          </a:lstStyle>
          <a:p>
            <a:r>
              <a:rPr lang="en-US" noProof="0"/>
              <a:t>Click to Edit Master Title Style </a:t>
            </a:r>
          </a:p>
        </p:txBody>
      </p:sp>
      <p:sp>
        <p:nvSpPr>
          <p:cNvPr id="5" name="Text Placeholder 4">
            <a:extLst>
              <a:ext uri="{FF2B5EF4-FFF2-40B4-BE49-F238E27FC236}">
                <a16:creationId xmlns:a16="http://schemas.microsoft.com/office/drawing/2014/main" id="{2C82AC85-33B6-2B49-8BF4-08414444375C}"/>
              </a:ext>
            </a:extLst>
          </p:cNvPr>
          <p:cNvSpPr>
            <a:spLocks noGrp="1"/>
          </p:cNvSpPr>
          <p:nvPr>
            <p:ph type="body" sz="quarter" idx="19" hasCustomPrompt="1"/>
          </p:nvPr>
        </p:nvSpPr>
        <p:spPr>
          <a:xfrm>
            <a:off x="531814" y="2005762"/>
            <a:ext cx="5225764" cy="4083888"/>
          </a:xfrm>
          <a:prstGeom prst="rect">
            <a:avLst/>
          </a:prstGeom>
        </p:spPr>
        <p:txBody>
          <a:bodyPr/>
          <a:lstStyle>
            <a:lvl1pPr marL="0" indent="0">
              <a:buNone/>
              <a:defRPr sz="2400">
                <a:solidFill>
                  <a:schemeClr val="tx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noProof="0"/>
              <a:t>Text here</a:t>
            </a:r>
          </a:p>
        </p:txBody>
      </p:sp>
      <p:sp>
        <p:nvSpPr>
          <p:cNvPr id="20" name="Chart Placeholder 2" title="Chart">
            <a:extLst>
              <a:ext uri="{FF2B5EF4-FFF2-40B4-BE49-F238E27FC236}">
                <a16:creationId xmlns:a16="http://schemas.microsoft.com/office/drawing/2014/main" id="{0EF0FD2A-B62A-4931-846D-2602DED26606}"/>
              </a:ext>
            </a:extLst>
          </p:cNvPr>
          <p:cNvSpPr>
            <a:spLocks noGrp="1"/>
          </p:cNvSpPr>
          <p:nvPr>
            <p:ph type="chart" sz="quarter" idx="10"/>
          </p:nvPr>
        </p:nvSpPr>
        <p:spPr>
          <a:xfrm>
            <a:off x="5796114" y="2005762"/>
            <a:ext cx="5719397" cy="408447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Tree>
    <p:extLst>
      <p:ext uri="{BB962C8B-B14F-4D97-AF65-F5344CB8AC3E}">
        <p14:creationId xmlns:p14="http://schemas.microsoft.com/office/powerpoint/2010/main" val="2200477079"/>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5" name="Table Placeholder 11" title="Table">
            <a:extLst>
              <a:ext uri="{FF2B5EF4-FFF2-40B4-BE49-F238E27FC236}">
                <a16:creationId xmlns:a16="http://schemas.microsoft.com/office/drawing/2014/main" id="{7CD3E31F-0AF8-4EB8-B6FA-BD95A2EDA63B}"/>
              </a:ext>
            </a:extLst>
          </p:cNvPr>
          <p:cNvSpPr>
            <a:spLocks noGrp="1"/>
          </p:cNvSpPr>
          <p:nvPr>
            <p:ph type="tbl" sz="quarter" idx="12"/>
          </p:nvPr>
        </p:nvSpPr>
        <p:spPr>
          <a:xfrm>
            <a:off x="531378" y="2664803"/>
            <a:ext cx="10993375" cy="3433180"/>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US" noProof="0" dirty="0"/>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28" y="0"/>
            <a:ext cx="4831840" cy="3541007"/>
            <a:chOff x="-192127" y="-2"/>
            <a:chExt cx="4831840"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Parallelogram 32">
              <a:extLst>
                <a:ext uri="{FF2B5EF4-FFF2-40B4-BE49-F238E27FC236}">
                  <a16:creationId xmlns:a16="http://schemas.microsoft.com/office/drawing/2014/main" id="{849B962F-68BC-4B89-B4D8-D862517534DF}"/>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1"/>
            <a:ext cx="1447800" cy="639064"/>
          </a:xfrm>
          <a:prstGeom prst="parallelogram">
            <a:avLst>
              <a:gd name="adj" fmla="val 1356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37" name="Text Placeholder 4" title="Subtitle">
            <a:extLst>
              <a:ext uri="{FF2B5EF4-FFF2-40B4-BE49-F238E27FC236}">
                <a16:creationId xmlns:a16="http://schemas.microsoft.com/office/drawing/2014/main" id="{FE79FAE9-2A8C-46BA-8738-44CBCF7294A9}"/>
              </a:ext>
            </a:extLst>
          </p:cNvPr>
          <p:cNvSpPr>
            <a:spLocks noGrp="1"/>
          </p:cNvSpPr>
          <p:nvPr>
            <p:ph type="body" sz="quarter" idx="16" hasCustomPrompt="1"/>
          </p:nvPr>
        </p:nvSpPr>
        <p:spPr>
          <a:xfrm>
            <a:off x="520493" y="1376932"/>
            <a:ext cx="7368596" cy="608895"/>
          </a:xfrm>
          <a:prstGeom prst="rect">
            <a:avLst/>
          </a:prstGeom>
        </p:spPr>
        <p:txBody>
          <a:bodyPr/>
          <a:lstStyle>
            <a:lvl1pPr marL="0" indent="0">
              <a:buNone/>
              <a:defRPr sz="2000" spc="300">
                <a:solidFill>
                  <a:schemeClr val="accent6"/>
                </a:solidFill>
              </a:defRPr>
            </a:lvl1pPr>
            <a:lvl2pPr marL="457200" indent="0">
              <a:buNone/>
              <a:defRPr/>
            </a:lvl2pPr>
          </a:lstStyle>
          <a:p>
            <a:pPr lvl="0"/>
            <a:r>
              <a:rPr lang="en-US" noProof="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p:cNvSpPr>
          <p:nvPr>
            <p:ph type="ftr" sz="quarter" idx="17"/>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p:cNvSpPr>
          <p:nvPr>
            <p:ph type="sldNum" sz="quarter" idx="18"/>
          </p:nvPr>
        </p:nvSpPr>
        <p:spPr/>
        <p:txBody>
          <a:bodyPr/>
          <a:lstStyle/>
          <a:p>
            <a:fld id="{8699F50C-BE38-4BD0-BA84-9B090E1F2B9B}" type="slidenum">
              <a:rPr lang="en-US" noProof="0" smtClean="0"/>
              <a:t>‹#›</a:t>
            </a:fld>
            <a:endParaRPr lang="en-US" noProof="0" dirty="0"/>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defRPr>
            </a:lvl1pPr>
          </a:lstStyle>
          <a:p>
            <a:r>
              <a:rPr lang="en-US" noProof="0"/>
              <a:t>Click to Edit Master Title Style </a:t>
            </a:r>
          </a:p>
        </p:txBody>
      </p:sp>
    </p:spTree>
    <p:extLst>
      <p:ext uri="{BB962C8B-B14F-4D97-AF65-F5344CB8AC3E}">
        <p14:creationId xmlns:p14="http://schemas.microsoft.com/office/powerpoint/2010/main" val="3415060917"/>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79ED029D-F488-47E5-B064-0E35B31D23A5}"/>
              </a:ext>
            </a:extLst>
          </p:cNvPr>
          <p:cNvSpPr/>
          <p:nvPr userDrawn="1"/>
        </p:nvSpPr>
        <p:spPr>
          <a:xfrm flipV="1">
            <a:off x="0" y="-5"/>
            <a:ext cx="11747500" cy="629920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Picture Placeholder 31" title="Image">
            <a:extLst>
              <a:ext uri="{FF2B5EF4-FFF2-40B4-BE49-F238E27FC236}">
                <a16:creationId xmlns:a16="http://schemas.microsoft.com/office/drawing/2014/main" id="{D683190A-95C6-428D-AEE4-FC8350C3246D}"/>
              </a:ext>
            </a:extLst>
          </p:cNvPr>
          <p:cNvSpPr>
            <a:spLocks noGrp="1"/>
          </p:cNvSpPr>
          <p:nvPr>
            <p:ph type="pic" sz="quarter" idx="13" hasCustomPrompt="1"/>
          </p:nvPr>
        </p:nvSpPr>
        <p:spPr>
          <a:xfrm>
            <a:off x="359229" y="326570"/>
            <a:ext cx="11473542" cy="6204859"/>
          </a:xfrm>
          <a:prstGeom prst="rect">
            <a:avLst/>
          </a:prstGeo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cxnSp>
        <p:nvCxnSpPr>
          <p:cNvPr id="6" name="Straight Connector 5">
            <a:extLst>
              <a:ext uri="{FF2B5EF4-FFF2-40B4-BE49-F238E27FC236}">
                <a16:creationId xmlns:a16="http://schemas.microsoft.com/office/drawing/2014/main" id="{F78F4957-6DDE-40CE-9D33-00B1434FA085}"/>
              </a:ext>
            </a:extLst>
          </p:cNvPr>
          <p:cNvCxnSpPr>
            <a:cxnSpLocks/>
          </p:cNvCxnSpPr>
          <p:nvPr userDrawn="1"/>
        </p:nvCxnSpPr>
        <p:spPr>
          <a:xfrm flipV="1">
            <a:off x="0" y="5344886"/>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p:cNvSpPr>
          <p:nvPr>
            <p:ph type="title" hasCustomPrompt="1"/>
          </p:nvPr>
        </p:nvSpPr>
        <p:spPr>
          <a:xfrm>
            <a:off x="359229" y="558802"/>
            <a:ext cx="8333222" cy="939798"/>
          </a:xfrm>
          <a:prstGeom prst="rect">
            <a:avLst/>
          </a:prstGeom>
          <a:solidFill>
            <a:schemeClr val="bg1">
              <a:alpha val="90000"/>
            </a:schemeClr>
          </a:solidFill>
        </p:spPr>
        <p:txBody>
          <a:bodyPr lIns="288000" anchor="ctr">
            <a:normAutofit/>
          </a:bodyPr>
          <a:lstStyle>
            <a:lvl1pPr>
              <a:defRPr sz="3600" b="1">
                <a:solidFill>
                  <a:schemeClr val="tx1"/>
                </a:solidFill>
              </a:defRPr>
            </a:lvl1pPr>
          </a:lstStyle>
          <a:p>
            <a:r>
              <a:rPr lang="en-US" noProof="0"/>
              <a:t>Add Caption Here</a:t>
            </a:r>
          </a:p>
        </p:txBody>
      </p:sp>
    </p:spTree>
    <p:extLst>
      <p:ext uri="{BB962C8B-B14F-4D97-AF65-F5344CB8AC3E}">
        <p14:creationId xmlns:p14="http://schemas.microsoft.com/office/powerpoint/2010/main" val="42375767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1821022"/>
            <a:ext cx="4853573" cy="1616252"/>
          </a:xfrm>
          <a:prstGeom prst="rect">
            <a:avLst/>
          </a:prstGeom>
        </p:spPr>
        <p:txBody>
          <a:bodyPr anchor="b">
            <a:normAutofit/>
          </a:bodyPr>
          <a:lstStyle>
            <a:lvl1pPr algn="l">
              <a:defRPr sz="4300" b="1">
                <a:solidFill>
                  <a:schemeClr val="accent1"/>
                </a:solidFill>
              </a:defRPr>
            </a:lvl1pPr>
          </a:lstStyle>
          <a:p>
            <a:r>
              <a:rPr lang="en-US" noProof="0"/>
              <a:t>Click To Edit Master Title Style</a:t>
            </a:r>
          </a:p>
        </p:txBody>
      </p:sp>
      <p:sp>
        <p:nvSpPr>
          <p:cNvPr id="9" name="Text Placeholder 3">
            <a:extLst>
              <a:ext uri="{FF2B5EF4-FFF2-40B4-BE49-F238E27FC236}">
                <a16:creationId xmlns:a16="http://schemas.microsoft.com/office/drawing/2014/main" id="{A488AB73-8058-4FB5-9619-FCECCA9F3941}"/>
              </a:ext>
            </a:extLst>
          </p:cNvPr>
          <p:cNvSpPr>
            <a:spLocks noGrp="1"/>
          </p:cNvSpPr>
          <p:nvPr>
            <p:ph type="body" sz="quarter" idx="15" hasCustomPrompt="1"/>
          </p:nvPr>
        </p:nvSpPr>
        <p:spPr>
          <a:xfrm>
            <a:off x="6822929" y="3461163"/>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US" noProof="0"/>
              <a:t>Name</a:t>
            </a:r>
          </a:p>
        </p:txBody>
      </p:sp>
      <p:sp>
        <p:nvSpPr>
          <p:cNvPr id="10" name="Text Placeholder 4">
            <a:extLst>
              <a:ext uri="{FF2B5EF4-FFF2-40B4-BE49-F238E27FC236}">
                <a16:creationId xmlns:a16="http://schemas.microsoft.com/office/drawing/2014/main" id="{359BE165-3EB5-4C11-8B53-6E98C0BC2E65}"/>
              </a:ext>
            </a:extLst>
          </p:cNvPr>
          <p:cNvSpPr>
            <a:spLocks noGrp="1"/>
          </p:cNvSpPr>
          <p:nvPr>
            <p:ph type="body" sz="quarter" idx="16" hasCustomPrompt="1"/>
          </p:nvPr>
        </p:nvSpPr>
        <p:spPr>
          <a:xfrm>
            <a:off x="6822929" y="3839451"/>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US" noProof="0"/>
              <a:t>Phone Number</a:t>
            </a:r>
          </a:p>
        </p:txBody>
      </p:sp>
      <p:sp>
        <p:nvSpPr>
          <p:cNvPr id="11" name="Text Placeholder 5">
            <a:extLst>
              <a:ext uri="{FF2B5EF4-FFF2-40B4-BE49-F238E27FC236}">
                <a16:creationId xmlns:a16="http://schemas.microsoft.com/office/drawing/2014/main" id="{79D05293-35AD-495F-A7AE-942398090B15}"/>
              </a:ext>
            </a:extLst>
          </p:cNvPr>
          <p:cNvSpPr>
            <a:spLocks noGrp="1"/>
          </p:cNvSpPr>
          <p:nvPr>
            <p:ph type="body" sz="quarter" idx="17" hasCustomPrompt="1"/>
          </p:nvPr>
        </p:nvSpPr>
        <p:spPr>
          <a:xfrm>
            <a:off x="6822928" y="4216669"/>
            <a:ext cx="3445783" cy="289070"/>
          </a:xfrm>
          <a:prstGeom prst="rect">
            <a:avLst/>
          </a:prstGeom>
        </p:spPr>
        <p:txBody>
          <a:bodyPr/>
          <a:lstStyle>
            <a:lvl1pPr marL="0" indent="0">
              <a:buNone/>
              <a:defRPr sz="1800">
                <a:latin typeface="+mn-lt"/>
                <a:cs typeface="Calibri Light" panose="020F0302020204030204" pitchFamily="34" charset="0"/>
              </a:defRPr>
            </a:lvl1pPr>
          </a:lstStyle>
          <a:p>
            <a:r>
              <a:rPr lang="en-US" noProof="0"/>
              <a:t>Email </a:t>
            </a:r>
          </a:p>
        </p:txBody>
      </p:sp>
      <p:sp>
        <p:nvSpPr>
          <p:cNvPr id="13" name="Text Placeholder 21">
            <a:extLst>
              <a:ext uri="{FF2B5EF4-FFF2-40B4-BE49-F238E27FC236}">
                <a16:creationId xmlns:a16="http://schemas.microsoft.com/office/drawing/2014/main" id="{997A03F2-8D8A-4425-9F56-66DB33CE11A1}"/>
              </a:ext>
            </a:extLst>
          </p:cNvPr>
          <p:cNvSpPr>
            <a:spLocks noGrp="1"/>
          </p:cNvSpPr>
          <p:nvPr>
            <p:ph type="body" sz="quarter" idx="18" hasCustomPrompt="1"/>
          </p:nvPr>
        </p:nvSpPr>
        <p:spPr>
          <a:xfrm>
            <a:off x="6822929" y="4594957"/>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US" noProof="0"/>
              <a:t>Company Website</a:t>
            </a:r>
          </a:p>
        </p:txBody>
      </p:sp>
      <p:sp>
        <p:nvSpPr>
          <p:cNvPr id="14" name="Shape 4157">
            <a:extLst>
              <a:ext uri="{FF2B5EF4-FFF2-40B4-BE49-F238E27FC236}">
                <a16:creationId xmlns:a16="http://schemas.microsoft.com/office/drawing/2014/main" id="{A30A8F28-98F4-425F-A750-78192A157DF4}"/>
              </a:ext>
            </a:extLst>
          </p:cNvPr>
          <p:cNvSpPr/>
          <p:nvPr userDrawn="1"/>
        </p:nvSpPr>
        <p:spPr>
          <a:xfrm>
            <a:off x="6458938" y="3505247"/>
            <a:ext cx="258875" cy="25887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lang="en-US" noProof="0" dirty="0"/>
          </a:p>
        </p:txBody>
      </p:sp>
      <p:sp>
        <p:nvSpPr>
          <p:cNvPr id="15" name="Shape 4186">
            <a:extLst>
              <a:ext uri="{FF2B5EF4-FFF2-40B4-BE49-F238E27FC236}">
                <a16:creationId xmlns:a16="http://schemas.microsoft.com/office/drawing/2014/main" id="{2F84D399-8148-4E86-A1E4-BE7D1D81383A}"/>
              </a:ext>
            </a:extLst>
          </p:cNvPr>
          <p:cNvSpPr/>
          <p:nvPr userDrawn="1"/>
        </p:nvSpPr>
        <p:spPr>
          <a:xfrm>
            <a:off x="6507622" y="3897986"/>
            <a:ext cx="161507" cy="296095"/>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lang="en-US" noProof="0" dirty="0"/>
          </a:p>
        </p:txBody>
      </p:sp>
      <p:sp>
        <p:nvSpPr>
          <p:cNvPr id="19" name="Shape 4379">
            <a:extLst>
              <a:ext uri="{FF2B5EF4-FFF2-40B4-BE49-F238E27FC236}">
                <a16:creationId xmlns:a16="http://schemas.microsoft.com/office/drawing/2014/main" id="{E4408FF8-E342-42F8-BBE9-1220822B5E99}"/>
              </a:ext>
            </a:extLst>
          </p:cNvPr>
          <p:cNvSpPr/>
          <p:nvPr userDrawn="1"/>
        </p:nvSpPr>
        <p:spPr>
          <a:xfrm>
            <a:off x="6458938" y="4327945"/>
            <a:ext cx="258875" cy="188273"/>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lang="en-US" noProof="0" dirty="0"/>
          </a:p>
        </p:txBody>
      </p:sp>
      <p:sp>
        <p:nvSpPr>
          <p:cNvPr id="20" name="Shape 4487">
            <a:extLst>
              <a:ext uri="{FF2B5EF4-FFF2-40B4-BE49-F238E27FC236}">
                <a16:creationId xmlns:a16="http://schemas.microsoft.com/office/drawing/2014/main" id="{11D27456-C005-4109-9E74-0B692200A0B3}"/>
              </a:ext>
            </a:extLst>
          </p:cNvPr>
          <p:cNvSpPr/>
          <p:nvPr userDrawn="1"/>
        </p:nvSpPr>
        <p:spPr>
          <a:xfrm>
            <a:off x="6471716" y="4650082"/>
            <a:ext cx="233318" cy="233318"/>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lang="en-US" noProof="0" dirty="0"/>
          </a:p>
        </p:txBody>
      </p:sp>
      <p:sp>
        <p:nvSpPr>
          <p:cNvPr id="21" name="Right Triangle 20">
            <a:extLst>
              <a:ext uri="{FF2B5EF4-FFF2-40B4-BE49-F238E27FC236}">
                <a16:creationId xmlns:a16="http://schemas.microsoft.com/office/drawing/2014/main" id="{FDDD2B84-3CB9-4567-8C91-C538E8A1C89F}"/>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2" name="Straight Connector 21">
            <a:extLst>
              <a:ext uri="{FF2B5EF4-FFF2-40B4-BE49-F238E27FC236}">
                <a16:creationId xmlns:a16="http://schemas.microsoft.com/office/drawing/2014/main" id="{34EF3020-1476-41B1-9FE7-B476A25C53D3}"/>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1B64EC3-B232-415D-8E27-EB3E24D13922}"/>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261CE2F-F199-4242-AC6C-692676B81FF1}"/>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Picture Placeholder 24">
            <a:extLst>
              <a:ext uri="{FF2B5EF4-FFF2-40B4-BE49-F238E27FC236}">
                <a16:creationId xmlns:a16="http://schemas.microsoft.com/office/drawing/2014/main" id="{89C0506D-0CA6-4583-9D04-24E7F4D16AD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tx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3839051282"/>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B16155-303B-403D-8B49-D4CEE47D6863}"/>
              </a:ext>
            </a:extLst>
          </p:cNvPr>
          <p:cNvSpPr>
            <a:spLocks noGrp="1"/>
          </p:cNvSpPr>
          <p:nvPr>
            <p:ph type="ftr" sz="quarter" idx="3"/>
          </p:nvPr>
        </p:nvSpPr>
        <p:spPr>
          <a:xfrm>
            <a:off x="338530" y="6356350"/>
            <a:ext cx="4114800" cy="365125"/>
          </a:xfrm>
          <a:prstGeom prst="rect">
            <a:avLst/>
          </a:prstGeom>
        </p:spPr>
        <p:txBody>
          <a:bodyPr vert="horz" lIns="91440" tIns="45720" rIns="91440" bIns="45720" rtlCol="0" anchor="ctr"/>
          <a:lstStyle>
            <a:lvl1pPr algn="l">
              <a:defRPr sz="1200">
                <a:solidFill>
                  <a:schemeClr val="bg2"/>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6B915EF5-4ABE-4759-AC09-679CD6083A55}"/>
              </a:ext>
            </a:extLst>
          </p:cNvPr>
          <p:cNvSpPr>
            <a:spLocks noGrp="1"/>
          </p:cNvSpPr>
          <p:nvPr>
            <p:ph type="sldNum" sz="quarter" idx="4"/>
          </p:nvPr>
        </p:nvSpPr>
        <p:spPr>
          <a:xfrm>
            <a:off x="11146971" y="6356350"/>
            <a:ext cx="740227" cy="365125"/>
          </a:xfrm>
          <a:prstGeom prst="rect">
            <a:avLst/>
          </a:prstGeom>
        </p:spPr>
        <p:txBody>
          <a:bodyPr vert="horz" lIns="91440" tIns="45720" rIns="91440" bIns="45720" rtlCol="0" anchor="ctr"/>
          <a:lstStyle>
            <a:lvl1pPr algn="r">
              <a:defRPr sz="1200">
                <a:solidFill>
                  <a:schemeClr val="bg2"/>
                </a:solidFill>
              </a:defRPr>
            </a:lvl1pPr>
          </a:lstStyle>
          <a:p>
            <a:fld id="{8699F50C-BE38-4BD0-BA84-9B090E1F2B9B}" type="slidenum">
              <a:rPr lang="en-US" noProof="0" smtClean="0"/>
              <a:pPr/>
              <a:t>‹#›</a:t>
            </a:fld>
            <a:endParaRPr lang="en-US" noProof="0" dirty="0"/>
          </a:p>
        </p:txBody>
      </p:sp>
      <p:sp>
        <p:nvSpPr>
          <p:cNvPr id="9" name="Title Placeholder 8">
            <a:extLst>
              <a:ext uri="{FF2B5EF4-FFF2-40B4-BE49-F238E27FC236}">
                <a16:creationId xmlns:a16="http://schemas.microsoft.com/office/drawing/2014/main" id="{AA2D2B61-D240-024D-AD60-4162EF1528B9}"/>
              </a:ext>
            </a:extLst>
          </p:cNvPr>
          <p:cNvSpPr>
            <a:spLocks noGrp="1"/>
          </p:cNvSpPr>
          <p:nvPr>
            <p:ph type="title"/>
          </p:nvPr>
        </p:nvSpPr>
        <p:spPr>
          <a:xfrm>
            <a:off x="518678" y="209029"/>
            <a:ext cx="10835122" cy="1147968"/>
          </a:xfrm>
          <a:prstGeom prst="rect">
            <a:avLst/>
          </a:prstGeom>
        </p:spPr>
        <p:txBody>
          <a:bodyPr vert="horz" lIns="91440" tIns="45720" rIns="91440" bIns="0" rtlCol="0" anchor="b">
            <a:normAutofit/>
          </a:bodyPr>
          <a:lstStyle/>
          <a:p>
            <a:r>
              <a:rPr lang="en-US" noProof="0"/>
              <a:t>Click to edit Master title style</a:t>
            </a:r>
          </a:p>
        </p:txBody>
      </p:sp>
    </p:spTree>
    <p:extLst>
      <p:ext uri="{BB962C8B-B14F-4D97-AF65-F5344CB8AC3E}">
        <p14:creationId xmlns:p14="http://schemas.microsoft.com/office/powerpoint/2010/main" val="156488508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85" r:id="rId3"/>
    <p:sldLayoutId id="2147483706" r:id="rId4"/>
    <p:sldLayoutId id="2147483708" r:id="rId5"/>
    <p:sldLayoutId id="2147483704" r:id="rId6"/>
    <p:sldLayoutId id="2147483689" r:id="rId7"/>
    <p:sldLayoutId id="2147483668" r:id="rId8"/>
    <p:sldLayoutId id="2147483707" r:id="rId9"/>
    <p:sldLayoutId id="2147483710" r:id="rId10"/>
    <p:sldLayoutId id="2147483711" r:id="rId11"/>
    <p:sldLayoutId id="2147483712" r:id="rId12"/>
    <p:sldLayoutId id="2147483713" r:id="rId13"/>
    <p:sldLayoutId id="2147483714" r:id="rId14"/>
    <p:sldLayoutId id="2147483715" r:id="rId15"/>
    <p:sldLayoutId id="2147483716" r:id="rId16"/>
    <p:sldLayoutId id="2147483692" r:id="rId17"/>
    <p:sldLayoutId id="2147483697" r:id="rId18"/>
    <p:sldLayoutId id="2147483674" r:id="rId19"/>
  </p:sldLayoutIdLst>
  <p:hf hdr="0"/>
  <p:txStyles>
    <p:titleStyle>
      <a:lvl1pPr algn="l" defTabSz="914400" rtl="0" eaLnBrk="1" latinLnBrk="0" hangingPunct="1">
        <a:lnSpc>
          <a:spcPct val="90000"/>
        </a:lnSpc>
        <a:spcBef>
          <a:spcPct val="0"/>
        </a:spcBef>
        <a:buNone/>
        <a:defRPr lang="en-IN"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8.xml"/><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hyperlink" Target="https://apadrinaunolivo.org/en" TargetMode="External"/><Relationship Id="rId5" Type="http://schemas.openxmlformats.org/officeDocument/2006/relationships/image" Target="../media/image3.emf"/><Relationship Id="rId10" Type="http://schemas.openxmlformats.org/officeDocument/2006/relationships/image" Target="../media/image15.svg"/><Relationship Id="rId4" Type="http://schemas.openxmlformats.org/officeDocument/2006/relationships/oleObject" Target="../embeddings/oleObject8.bin"/><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9.xml"/><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9.xml"/><Relationship Id="rId6" Type="http://schemas.openxmlformats.org/officeDocument/2006/relationships/hyperlink" Target="https://www.smartrural21.eu/smart-solution/aquageocomponics/" TargetMode="External"/><Relationship Id="rId5" Type="http://schemas.openxmlformats.org/officeDocument/2006/relationships/image" Target="../media/image3.emf"/><Relationship Id="rId10" Type="http://schemas.openxmlformats.org/officeDocument/2006/relationships/image" Target="../media/image18.png"/><Relationship Id="rId4" Type="http://schemas.openxmlformats.org/officeDocument/2006/relationships/oleObject" Target="../embeddings/oleObject9.bin"/><Relationship Id="rId9" Type="http://schemas.openxmlformats.org/officeDocument/2006/relationships/image" Target="../media/image15.sv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0.xml"/><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10.xml"/><Relationship Id="rId6" Type="http://schemas.openxmlformats.org/officeDocument/2006/relationships/hyperlink" Target="https://belvedere.peccioli.net/azienda/" TargetMode="External"/><Relationship Id="rId5" Type="http://schemas.openxmlformats.org/officeDocument/2006/relationships/image" Target="../media/image3.emf"/><Relationship Id="rId10" Type="http://schemas.openxmlformats.org/officeDocument/2006/relationships/image" Target="../media/image21.png"/><Relationship Id="rId4" Type="http://schemas.openxmlformats.org/officeDocument/2006/relationships/oleObject" Target="../embeddings/oleObject10.bin"/><Relationship Id="rId9" Type="http://schemas.openxmlformats.org/officeDocument/2006/relationships/image" Target="../media/image20.sv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1.xml"/><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11.xml"/><Relationship Id="rId6" Type="http://schemas.openxmlformats.org/officeDocument/2006/relationships/hyperlink" Target="https://www.ikikaiku.fi/ikikaiku-saatio/saation-saannot/statutes-in-english/" TargetMode="External"/><Relationship Id="rId5" Type="http://schemas.openxmlformats.org/officeDocument/2006/relationships/image" Target="../media/image3.emf"/><Relationship Id="rId10" Type="http://schemas.openxmlformats.org/officeDocument/2006/relationships/image" Target="../media/image22.png"/><Relationship Id="rId4" Type="http://schemas.openxmlformats.org/officeDocument/2006/relationships/oleObject" Target="../embeddings/oleObject11.bin"/><Relationship Id="rId9" Type="http://schemas.openxmlformats.org/officeDocument/2006/relationships/image" Target="../media/image20.sv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2.xml"/><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12.xml"/><Relationship Id="rId6" Type="http://schemas.openxmlformats.org/officeDocument/2006/relationships/hyperlink" Target="https://cm-seia.pt/" TargetMode="External"/><Relationship Id="rId5" Type="http://schemas.openxmlformats.org/officeDocument/2006/relationships/image" Target="../media/image3.emf"/><Relationship Id="rId10" Type="http://schemas.openxmlformats.org/officeDocument/2006/relationships/image" Target="../media/image23.png"/><Relationship Id="rId4" Type="http://schemas.openxmlformats.org/officeDocument/2006/relationships/oleObject" Target="../embeddings/oleObject12.bin"/><Relationship Id="rId9" Type="http://schemas.openxmlformats.org/officeDocument/2006/relationships/image" Target="../media/image20.sv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3.xml"/><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13.xml"/><Relationship Id="rId6" Type="http://schemas.openxmlformats.org/officeDocument/2006/relationships/hyperlink" Target="https://torppakyla.yhdistysavain.fi/" TargetMode="External"/><Relationship Id="rId5" Type="http://schemas.openxmlformats.org/officeDocument/2006/relationships/image" Target="../media/image3.emf"/><Relationship Id="rId10" Type="http://schemas.openxmlformats.org/officeDocument/2006/relationships/image" Target="../media/image26.png"/><Relationship Id="rId4" Type="http://schemas.openxmlformats.org/officeDocument/2006/relationships/oleObject" Target="../embeddings/oleObject13.bin"/><Relationship Id="rId9" Type="http://schemas.openxmlformats.org/officeDocument/2006/relationships/image" Target="../media/image25.sv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4.xml"/><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14.xml"/><Relationship Id="rId6" Type="http://schemas.openxmlformats.org/officeDocument/2006/relationships/hyperlink" Target="https://www.transitiongrafing.de/nahverkehrskonzept-mitfahrbank/" TargetMode="External"/><Relationship Id="rId5" Type="http://schemas.openxmlformats.org/officeDocument/2006/relationships/image" Target="../media/image3.emf"/><Relationship Id="rId10" Type="http://schemas.openxmlformats.org/officeDocument/2006/relationships/image" Target="../media/image27.png"/><Relationship Id="rId4" Type="http://schemas.openxmlformats.org/officeDocument/2006/relationships/oleObject" Target="../embeddings/oleObject14.bin"/><Relationship Id="rId9" Type="http://schemas.openxmlformats.org/officeDocument/2006/relationships/image" Target="../media/image25.svg"/></Relationships>
</file>

<file path=ppt/slides/_rels/slide1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notesSlide" Target="../notesSlides/notesSlide15.xml"/><Relationship Id="rId7" Type="http://schemas.openxmlformats.org/officeDocument/2006/relationships/image" Target="../media/image24.png"/><Relationship Id="rId2" Type="http://schemas.openxmlformats.org/officeDocument/2006/relationships/slideLayout" Target="../slideLayouts/slideLayout12.xml"/><Relationship Id="rId1" Type="http://schemas.openxmlformats.org/officeDocument/2006/relationships/tags" Target="../tags/tag15.xml"/><Relationship Id="rId6" Type="http://schemas.openxmlformats.org/officeDocument/2006/relationships/image" Target="../media/image5.png"/><Relationship Id="rId5" Type="http://schemas.openxmlformats.org/officeDocument/2006/relationships/image" Target="../media/image3.emf"/><Relationship Id="rId4" Type="http://schemas.openxmlformats.org/officeDocument/2006/relationships/oleObject" Target="../embeddings/oleObject15.bin"/><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notesSlide" Target="../notesSlides/notesSlide16.xml"/><Relationship Id="rId7" Type="http://schemas.openxmlformats.org/officeDocument/2006/relationships/image" Target="../media/image24.png"/><Relationship Id="rId2" Type="http://schemas.openxmlformats.org/officeDocument/2006/relationships/slideLayout" Target="../slideLayouts/slideLayout12.xml"/><Relationship Id="rId1" Type="http://schemas.openxmlformats.org/officeDocument/2006/relationships/tags" Target="../tags/tag16.xml"/><Relationship Id="rId6" Type="http://schemas.openxmlformats.org/officeDocument/2006/relationships/image" Target="../media/image5.png"/><Relationship Id="rId5" Type="http://schemas.openxmlformats.org/officeDocument/2006/relationships/image" Target="../media/image3.emf"/><Relationship Id="rId4" Type="http://schemas.openxmlformats.org/officeDocument/2006/relationships/oleObject" Target="../embeddings/oleObject16.bin"/><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7.xml"/><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17.xml"/><Relationship Id="rId6" Type="http://schemas.openxmlformats.org/officeDocument/2006/relationships/hyperlink" Target="https://cloughjordancommunityfarm.ie/" TargetMode="External"/><Relationship Id="rId5" Type="http://schemas.openxmlformats.org/officeDocument/2006/relationships/image" Target="../media/image3.emf"/><Relationship Id="rId10" Type="http://schemas.openxmlformats.org/officeDocument/2006/relationships/image" Target="../media/image32.png"/><Relationship Id="rId4" Type="http://schemas.openxmlformats.org/officeDocument/2006/relationships/oleObject" Target="../embeddings/oleObject17.bin"/><Relationship Id="rId9" Type="http://schemas.openxmlformats.org/officeDocument/2006/relationships/image" Target="../media/image31.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8.xml"/><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18.xml"/><Relationship Id="rId6" Type="http://schemas.openxmlformats.org/officeDocument/2006/relationships/hyperlink" Target="https://www.sauris.org/" TargetMode="External"/><Relationship Id="rId5" Type="http://schemas.openxmlformats.org/officeDocument/2006/relationships/image" Target="../media/image3.emf"/><Relationship Id="rId10" Type="http://schemas.openxmlformats.org/officeDocument/2006/relationships/image" Target="../media/image33.png"/><Relationship Id="rId4" Type="http://schemas.openxmlformats.org/officeDocument/2006/relationships/oleObject" Target="../embeddings/oleObject18.bin"/><Relationship Id="rId9" Type="http://schemas.openxmlformats.org/officeDocument/2006/relationships/image" Target="../media/image31.sv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9.xml"/><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19.xml"/><Relationship Id="rId6" Type="http://schemas.openxmlformats.org/officeDocument/2006/relationships/hyperlink" Target="http://www.raudanmaa.com/" TargetMode="External"/><Relationship Id="rId5" Type="http://schemas.openxmlformats.org/officeDocument/2006/relationships/image" Target="../media/image3.emf"/><Relationship Id="rId10" Type="http://schemas.openxmlformats.org/officeDocument/2006/relationships/image" Target="../media/image34.png"/><Relationship Id="rId4" Type="http://schemas.openxmlformats.org/officeDocument/2006/relationships/oleObject" Target="../embeddings/oleObject19.bin"/><Relationship Id="rId9" Type="http://schemas.openxmlformats.org/officeDocument/2006/relationships/image" Target="../media/image31.svg"/></Relationships>
</file>

<file path=ppt/slides/_rels/slide2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notesSlide" Target="../notesSlides/notesSlide20.xml"/><Relationship Id="rId7" Type="http://schemas.openxmlformats.org/officeDocument/2006/relationships/image" Target="../media/image30.png"/><Relationship Id="rId2" Type="http://schemas.openxmlformats.org/officeDocument/2006/relationships/slideLayout" Target="../slideLayouts/slideLayout12.xml"/><Relationship Id="rId1" Type="http://schemas.openxmlformats.org/officeDocument/2006/relationships/tags" Target="../tags/tag20.xml"/><Relationship Id="rId6" Type="http://schemas.openxmlformats.org/officeDocument/2006/relationships/image" Target="../media/image5.png"/><Relationship Id="rId5" Type="http://schemas.openxmlformats.org/officeDocument/2006/relationships/image" Target="../media/image3.emf"/><Relationship Id="rId4" Type="http://schemas.openxmlformats.org/officeDocument/2006/relationships/oleObject" Target="../embeddings/oleObject20.bin"/><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21.xml"/><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21.xml"/><Relationship Id="rId6" Type="http://schemas.openxmlformats.org/officeDocument/2006/relationships/hyperlink" Target="https://www.coopcomunitamelpignano.it/" TargetMode="External"/><Relationship Id="rId5" Type="http://schemas.openxmlformats.org/officeDocument/2006/relationships/image" Target="../media/image3.emf"/><Relationship Id="rId10" Type="http://schemas.openxmlformats.org/officeDocument/2006/relationships/image" Target="../media/image38.png"/><Relationship Id="rId4" Type="http://schemas.openxmlformats.org/officeDocument/2006/relationships/oleObject" Target="../embeddings/oleObject21.bin"/><Relationship Id="rId9" Type="http://schemas.openxmlformats.org/officeDocument/2006/relationships/image" Target="../media/image37.sv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22.xml"/><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22.xml"/><Relationship Id="rId6" Type="http://schemas.openxmlformats.org/officeDocument/2006/relationships/hyperlink" Target="https://www.facebook.com/VisittheBurren" TargetMode="External"/><Relationship Id="rId5" Type="http://schemas.openxmlformats.org/officeDocument/2006/relationships/image" Target="../media/image3.emf"/><Relationship Id="rId10" Type="http://schemas.openxmlformats.org/officeDocument/2006/relationships/image" Target="../media/image39.png"/><Relationship Id="rId4" Type="http://schemas.openxmlformats.org/officeDocument/2006/relationships/oleObject" Target="../embeddings/oleObject22.bin"/><Relationship Id="rId9" Type="http://schemas.openxmlformats.org/officeDocument/2006/relationships/image" Target="../media/image37.svg"/></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23.xml"/><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23.xml"/><Relationship Id="rId6" Type="http://schemas.openxmlformats.org/officeDocument/2006/relationships/hyperlink" Target="https://www.lgschriek.be/" TargetMode="External"/><Relationship Id="rId5" Type="http://schemas.openxmlformats.org/officeDocument/2006/relationships/image" Target="../media/image3.emf"/><Relationship Id="rId10" Type="http://schemas.openxmlformats.org/officeDocument/2006/relationships/image" Target="../media/image40.png"/><Relationship Id="rId4" Type="http://schemas.openxmlformats.org/officeDocument/2006/relationships/oleObject" Target="../embeddings/oleObject23.bin"/><Relationship Id="rId9" Type="http://schemas.openxmlformats.org/officeDocument/2006/relationships/image" Target="../media/image37.svg"/></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24.xml"/><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24.xml"/><Relationship Id="rId6" Type="http://schemas.openxmlformats.org/officeDocument/2006/relationships/hyperlink" Target="http://www.vidzeme.com/lv/vidzemes-projekti/green-railway/green-railway.html" TargetMode="External"/><Relationship Id="rId11" Type="http://schemas.openxmlformats.org/officeDocument/2006/relationships/image" Target="../media/image42.png"/><Relationship Id="rId5" Type="http://schemas.openxmlformats.org/officeDocument/2006/relationships/image" Target="../media/image3.emf"/><Relationship Id="rId10" Type="http://schemas.openxmlformats.org/officeDocument/2006/relationships/image" Target="../media/image41.png"/><Relationship Id="rId4" Type="http://schemas.openxmlformats.org/officeDocument/2006/relationships/oleObject" Target="../embeddings/oleObject24.bin"/><Relationship Id="rId9" Type="http://schemas.openxmlformats.org/officeDocument/2006/relationships/image" Target="../media/image37.svg"/></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oleObject" Target="../embeddings/oleObject1.bin"/><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hyperlink" Target="https://elli-bus.de/" TargetMode="External"/><Relationship Id="rId4" Type="http://schemas.openxmlformats.org/officeDocument/2006/relationships/image" Target="../media/image3.emf"/><Relationship Id="rId9" Type="http://schemas.openxmlformats.org/officeDocument/2006/relationships/image" Target="../media/image7.sv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xml"/><Relationship Id="rId7" Type="http://schemas.openxmlformats.org/officeDocument/2006/relationships/image" Target="../media/image8.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hyperlink" Target="https://www.fietsbieb.be/" TargetMode="External"/><Relationship Id="rId5" Type="http://schemas.openxmlformats.org/officeDocument/2006/relationships/image" Target="../media/image3.emf"/><Relationship Id="rId10" Type="http://schemas.openxmlformats.org/officeDocument/2006/relationships/image" Target="../media/image7.svg"/><Relationship Id="rId4" Type="http://schemas.openxmlformats.org/officeDocument/2006/relationships/oleObject" Target="../embeddings/oleObject2.bin"/><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3.xml"/><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hyperlink" Target="https://europa.regione.campania.it/monteverde-turismo-europeo-accessibile/" TargetMode="External"/><Relationship Id="rId5" Type="http://schemas.openxmlformats.org/officeDocument/2006/relationships/image" Target="../media/image3.emf"/><Relationship Id="rId10" Type="http://schemas.openxmlformats.org/officeDocument/2006/relationships/image" Target="../media/image7.svg"/><Relationship Id="rId4" Type="http://schemas.openxmlformats.org/officeDocument/2006/relationships/oleObject" Target="../embeddings/oleObject3.bin"/><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4.xml"/><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hyperlink" Target="https://www.smartrural21.eu/wp-content/uploads/Ostana_Smart-Village-Strategy.pdf" TargetMode="External"/><Relationship Id="rId11" Type="http://schemas.openxmlformats.org/officeDocument/2006/relationships/image" Target="../media/image11.jpg"/><Relationship Id="rId5" Type="http://schemas.openxmlformats.org/officeDocument/2006/relationships/image" Target="../media/image3.emf"/><Relationship Id="rId10" Type="http://schemas.openxmlformats.org/officeDocument/2006/relationships/image" Target="../media/image10.jpg"/><Relationship Id="rId4" Type="http://schemas.openxmlformats.org/officeDocument/2006/relationships/oleObject" Target="../embeddings/oleObject4.bin"/><Relationship Id="rId9" Type="http://schemas.openxmlformats.org/officeDocument/2006/relationships/image" Target="../media/image7.svg"/></Relationships>
</file>

<file path=ppt/slides/_rels/slide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notesSlide" Target="../notesSlides/notesSlide5.xml"/><Relationship Id="rId7"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3.emf"/><Relationship Id="rId4" Type="http://schemas.openxmlformats.org/officeDocument/2006/relationships/oleObject" Target="../embeddings/oleObject5.bin"/><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6.xml"/><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hyperlink" Target="https://ostojanatury.pl/refuge-of-nature/" TargetMode="External"/><Relationship Id="rId5" Type="http://schemas.openxmlformats.org/officeDocument/2006/relationships/image" Target="../media/image3.emf"/><Relationship Id="rId10" Type="http://schemas.openxmlformats.org/officeDocument/2006/relationships/image" Target="../media/image15.svg"/><Relationship Id="rId4" Type="http://schemas.openxmlformats.org/officeDocument/2006/relationships/oleObject" Target="../embeddings/oleObject6.bin"/><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7.xml"/><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7.xml"/><Relationship Id="rId6" Type="http://schemas.openxmlformats.org/officeDocument/2006/relationships/hyperlink" Target="https://www.optigede.ademe.fr/fiche/en-finir-avec-le-gaspillage-alimentaire" TargetMode="External"/><Relationship Id="rId5" Type="http://schemas.openxmlformats.org/officeDocument/2006/relationships/image" Target="../media/image3.emf"/><Relationship Id="rId10" Type="http://schemas.openxmlformats.org/officeDocument/2006/relationships/image" Target="../media/image15.svg"/><Relationship Id="rId4" Type="http://schemas.openxmlformats.org/officeDocument/2006/relationships/oleObject" Target="../embeddings/oleObject7.bin"/><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BFDB5B47-4E6A-4616-882D-CED191883749}"/>
              </a:ext>
            </a:extLst>
          </p:cNvPr>
          <p:cNvSpPr>
            <a:spLocks noGrp="1"/>
          </p:cNvSpPr>
          <p:nvPr>
            <p:ph type="ftr" sz="quarter" idx="17"/>
          </p:nvPr>
        </p:nvSpPr>
        <p:spPr>
          <a:xfrm>
            <a:off x="4973493" y="6173787"/>
            <a:ext cx="2245014" cy="365125"/>
          </a:xfrm>
        </p:spPr>
        <p:txBody>
          <a:bodyPr/>
          <a:lstStyle/>
          <a:p>
            <a:r>
              <a:rPr lang="en-US" b="1" noProof="0" dirty="0">
                <a:solidFill>
                  <a:schemeClr val="tx1"/>
                </a:solidFill>
              </a:rPr>
              <a:t>2024-03-27  </a:t>
            </a:r>
            <a:r>
              <a:rPr lang="en-US" b="1" noProof="0" dirty="0" err="1">
                <a:solidFill>
                  <a:schemeClr val="tx1"/>
                </a:solidFill>
              </a:rPr>
              <a:t>Ukmerg</a:t>
            </a:r>
            <a:r>
              <a:rPr lang="lt-LT" b="1" noProof="0" dirty="0">
                <a:solidFill>
                  <a:schemeClr val="tx1"/>
                </a:solidFill>
              </a:rPr>
              <a:t>ė</a:t>
            </a:r>
            <a:endParaRPr lang="en-US" b="1" noProof="0" dirty="0">
              <a:solidFill>
                <a:schemeClr val="tx1"/>
              </a:solidFill>
            </a:endParaRPr>
          </a:p>
        </p:txBody>
      </p:sp>
      <p:sp>
        <p:nvSpPr>
          <p:cNvPr id="8" name="Slide Number Placeholder 7">
            <a:extLst>
              <a:ext uri="{FF2B5EF4-FFF2-40B4-BE49-F238E27FC236}">
                <a16:creationId xmlns:a16="http://schemas.microsoft.com/office/drawing/2014/main" id="{5BD77786-B5FA-480C-9D93-8D242508FE88}"/>
              </a:ext>
            </a:extLst>
          </p:cNvPr>
          <p:cNvSpPr>
            <a:spLocks noGrp="1"/>
          </p:cNvSpPr>
          <p:nvPr>
            <p:ph type="sldNum" sz="quarter" idx="18"/>
          </p:nvPr>
        </p:nvSpPr>
        <p:spPr/>
        <p:txBody>
          <a:bodyPr/>
          <a:lstStyle/>
          <a:p>
            <a:fld id="{8699F50C-BE38-4BD0-BA84-9B090E1F2B9B}" type="slidenum">
              <a:rPr lang="en-US" noProof="0" smtClean="0"/>
              <a:t>1</a:t>
            </a:fld>
            <a:endParaRPr lang="en-US" noProof="0" dirty="0"/>
          </a:p>
        </p:txBody>
      </p:sp>
      <p:sp>
        <p:nvSpPr>
          <p:cNvPr id="9" name="Title 8">
            <a:extLst>
              <a:ext uri="{FF2B5EF4-FFF2-40B4-BE49-F238E27FC236}">
                <a16:creationId xmlns:a16="http://schemas.microsoft.com/office/drawing/2014/main" id="{3A9D568B-6ECF-4D86-8DBD-A10981D4DCDC}"/>
              </a:ext>
            </a:extLst>
          </p:cNvPr>
          <p:cNvSpPr>
            <a:spLocks noGrp="1"/>
          </p:cNvSpPr>
          <p:nvPr>
            <p:ph type="title"/>
          </p:nvPr>
        </p:nvSpPr>
        <p:spPr>
          <a:xfrm>
            <a:off x="1527345" y="2462034"/>
            <a:ext cx="8333222" cy="1147969"/>
          </a:xfrm>
        </p:spPr>
        <p:txBody>
          <a:bodyPr>
            <a:noAutofit/>
          </a:bodyPr>
          <a:lstStyle/>
          <a:p>
            <a:pPr algn="ctr"/>
            <a:r>
              <a:rPr lang="lt-LT" dirty="0"/>
              <a:t>Įkvepiantys Europos išmanių kaimų pavyzdžiai</a:t>
            </a:r>
          </a:p>
        </p:txBody>
      </p:sp>
    </p:spTree>
    <p:extLst>
      <p:ext uri="{BB962C8B-B14F-4D97-AF65-F5344CB8AC3E}">
        <p14:creationId xmlns:p14="http://schemas.microsoft.com/office/powerpoint/2010/main" val="645499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4F554C2-4B07-A012-177F-68EBF59ACBD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11" name="Object 10" hidden="1">
                        <a:extLst>
                          <a:ext uri="{FF2B5EF4-FFF2-40B4-BE49-F238E27FC236}">
                            <a16:creationId xmlns:a16="http://schemas.microsoft.com/office/drawing/2014/main" id="{B4F554C2-4B07-A012-177F-68EBF59ACBD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9D2C3B2-4720-11A7-278D-0637DBE2DF77}"/>
              </a:ext>
            </a:extLst>
          </p:cNvPr>
          <p:cNvSpPr>
            <a:spLocks noGrp="1"/>
          </p:cNvSpPr>
          <p:nvPr>
            <p:ph type="title"/>
          </p:nvPr>
        </p:nvSpPr>
        <p:spPr>
          <a:xfrm>
            <a:off x="838200" y="0"/>
            <a:ext cx="10515600" cy="1325563"/>
          </a:xfrm>
        </p:spPr>
        <p:txBody>
          <a:bodyPr vert="horz">
            <a:normAutofit/>
          </a:bodyPr>
          <a:lstStyle/>
          <a:p>
            <a:pPr algn="ctr"/>
            <a:r>
              <a:rPr lang="lt-LT" sz="6000" dirty="0"/>
              <a:t>Ekonomika</a:t>
            </a:r>
            <a:endParaRPr lang="en-US" sz="6000" dirty="0"/>
          </a:p>
        </p:txBody>
      </p:sp>
      <p:sp>
        <p:nvSpPr>
          <p:cNvPr id="12" name="AutoShape 2">
            <a:extLst>
              <a:ext uri="{FF2B5EF4-FFF2-40B4-BE49-F238E27FC236}">
                <a16:creationId xmlns:a16="http://schemas.microsoft.com/office/drawing/2014/main" id="{DADD6C8D-E870-46DA-713E-FD5864F9591C}"/>
              </a:ext>
            </a:extLst>
          </p:cNvPr>
          <p:cNvSpPr>
            <a:spLocks noGrp="1" noChangeAspect="1" noChangeArrowheads="1"/>
          </p:cNvSpPr>
          <p:nvPr>
            <p:ph idx="1"/>
          </p:nvPr>
        </p:nvSpPr>
        <p:spPr bwMode="auto">
          <a:xfrm>
            <a:off x="266924" y="1390261"/>
            <a:ext cx="7488907" cy="53536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lnSpcReduction="10000"/>
          </a:bodyPr>
          <a:lstStyle/>
          <a:p>
            <a:pPr marL="0" indent="0">
              <a:buNone/>
            </a:pPr>
            <a:r>
              <a:rPr lang="lt-LT" sz="2400" b="1" i="1" dirty="0"/>
              <a:t>Priimkite alyvmedį</a:t>
            </a:r>
          </a:p>
          <a:p>
            <a:pPr marL="0" indent="0">
              <a:buNone/>
            </a:pPr>
            <a:r>
              <a:rPr lang="lt-LT" sz="2000" b="1" dirty="0"/>
              <a:t>Kur įgyvendinta: </a:t>
            </a:r>
            <a:r>
              <a:rPr lang="lt-LT" sz="2000" dirty="0"/>
              <a:t>Ispanija (Oliete)</a:t>
            </a:r>
          </a:p>
          <a:p>
            <a:pPr marL="0" indent="0">
              <a:buNone/>
            </a:pPr>
            <a:r>
              <a:rPr lang="lt-LT" sz="2000" b="1" dirty="0"/>
              <a:t>Data: </a:t>
            </a:r>
            <a:r>
              <a:rPr lang="lt-LT" sz="2000" dirty="0"/>
              <a:t>vykdoma nuo</a:t>
            </a:r>
            <a:r>
              <a:rPr lang="lt-LT" sz="2000" b="1" dirty="0"/>
              <a:t> </a:t>
            </a:r>
            <a:r>
              <a:rPr lang="lt-LT" sz="2000" dirty="0"/>
              <a:t>2014-05-01</a:t>
            </a:r>
          </a:p>
          <a:p>
            <a:pPr marL="0" indent="0">
              <a:lnSpc>
                <a:spcPct val="100000"/>
              </a:lnSpc>
              <a:buNone/>
            </a:pPr>
            <a:r>
              <a:rPr lang="lt-LT" sz="2000" b="1" dirty="0"/>
              <a:t>Pagrindinė idėja: </a:t>
            </a:r>
            <a:r>
              <a:rPr lang="lt-LT" sz="2000" dirty="0"/>
              <a:t>žmonės gali „įsivaikinti“ alyvmedį, o surinkti pinigai yra naudojami vietinėms alyvmedžių giraitėms išsaugoti.</a:t>
            </a:r>
          </a:p>
          <a:p>
            <a:pPr marL="0" indent="0">
              <a:lnSpc>
                <a:spcPct val="100000"/>
              </a:lnSpc>
              <a:buNone/>
            </a:pPr>
            <a:r>
              <a:rPr lang="lt-LT" sz="2000" b="1" dirty="0"/>
              <a:t>Išmani iniciatyva: </a:t>
            </a:r>
            <a:r>
              <a:rPr lang="lt-LT" sz="2000" dirty="0"/>
              <a:t>ši iniciatyva panaudoja modernių technologijų teikiamą potencialą, atnaujinant apleistas kaimo vietoves. Yra naudojamas socialinis verslas (bendruomenės įsitraukimas į žemėtvarką ir aplinkosaugą) ir naujosios technologijos (suteikia darbą bei generuoja turizmą kaimiškose vietovėse). </a:t>
            </a:r>
          </a:p>
          <a:p>
            <a:pPr marL="0" indent="0">
              <a:lnSpc>
                <a:spcPct val="100000"/>
              </a:lnSpc>
              <a:buNone/>
            </a:pPr>
            <a:r>
              <a:rPr lang="lt-LT" sz="2000" b="1" dirty="0"/>
              <a:t>Ką tai duoda bendruomenei? </a:t>
            </a:r>
            <a:r>
              <a:rPr lang="lt-LT" sz="2000" dirty="0"/>
              <a:t>Oliete kaimo plėtra vyksta teigiama kryptimi. Įgyvendinant projektą pirmą kartą buvo investuota į kaimą ir buvo atkurtos vietinės gamybos priemonės bei sukurtos darbo vietos.</a:t>
            </a:r>
          </a:p>
          <a:p>
            <a:pPr marL="0" indent="0">
              <a:lnSpc>
                <a:spcPct val="100000"/>
              </a:lnSpc>
              <a:buNone/>
            </a:pPr>
            <a:r>
              <a:rPr lang="lt-LT" sz="2000" b="1" dirty="0"/>
              <a:t>Projekto tinklapis: </a:t>
            </a:r>
            <a:r>
              <a:rPr lang="lt-LT" sz="2000" dirty="0">
                <a:hlinkClick r:id="rId6"/>
              </a:rPr>
              <a:t>https://apadrinaunolivo.org/en</a:t>
            </a:r>
            <a:r>
              <a:rPr lang="lt-LT" sz="2000" dirty="0"/>
              <a:t> </a:t>
            </a:r>
          </a:p>
        </p:txBody>
      </p:sp>
      <p:sp>
        <p:nvSpPr>
          <p:cNvPr id="22" name="AutoShape 2">
            <a:extLst>
              <a:ext uri="{FF2B5EF4-FFF2-40B4-BE49-F238E27FC236}">
                <a16:creationId xmlns:a16="http://schemas.microsoft.com/office/drawing/2014/main" id="{60ACE09B-956F-2CFD-DDC3-358257864EB4}"/>
              </a:ext>
            </a:extLst>
          </p:cNvPr>
          <p:cNvSpPr txBox="1">
            <a:spLocks noChangeAspect="1" noChangeArrowheads="1"/>
          </p:cNvSpPr>
          <p:nvPr/>
        </p:nvSpPr>
        <p:spPr bwMode="auto">
          <a:xfrm>
            <a:off x="8105774" y="4673599"/>
            <a:ext cx="4086225" cy="22909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lt-LT" sz="2000" b="1" dirty="0"/>
              <a:t>Gautas finansavimas - 80 000 Eur:</a:t>
            </a:r>
          </a:p>
          <a:p>
            <a:pPr lvl="1">
              <a:lnSpc>
                <a:spcPct val="100000"/>
              </a:lnSpc>
            </a:pPr>
            <a:r>
              <a:rPr lang="lt-LT" sz="1400" dirty="0"/>
              <a:t>Alyvmedžių giraitės atkūrimas;</a:t>
            </a:r>
          </a:p>
          <a:p>
            <a:pPr lvl="1">
              <a:lnSpc>
                <a:spcPct val="100000"/>
              </a:lnSpc>
            </a:pPr>
            <a:r>
              <a:rPr lang="lt-LT" sz="1400" dirty="0"/>
              <a:t>Inovacijų kūrimas;</a:t>
            </a:r>
          </a:p>
          <a:p>
            <a:pPr lvl="1">
              <a:lnSpc>
                <a:spcPct val="100000"/>
              </a:lnSpc>
            </a:pPr>
            <a:r>
              <a:rPr lang="lt-LT" sz="1400" dirty="0"/>
              <a:t>Investicijos į aplinkosaugos mokymus;</a:t>
            </a:r>
          </a:p>
          <a:p>
            <a:pPr lvl="1">
              <a:lnSpc>
                <a:spcPct val="100000"/>
              </a:lnSpc>
            </a:pPr>
            <a:r>
              <a:rPr lang="lt-LT" sz="1400" dirty="0"/>
              <a:t>Socialinio sąmoningumo mokymai.</a:t>
            </a:r>
          </a:p>
        </p:txBody>
      </p:sp>
      <p:pic>
        <p:nvPicPr>
          <p:cNvPr id="9" name="Picture 6" descr="See the source image">
            <a:extLst>
              <a:ext uri="{FF2B5EF4-FFF2-40B4-BE49-F238E27FC236}">
                <a16:creationId xmlns:a16="http://schemas.microsoft.com/office/drawing/2014/main" id="{BF3F46A0-F4B4-ACF2-AF48-2CF85506DC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967350" cy="13902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E0B63CD-4297-4A34-76AB-B9B919B5DC92}"/>
              </a:ext>
            </a:extLst>
          </p:cNvPr>
          <p:cNvPicPr>
            <a:picLocks noChangeAspect="1"/>
          </p:cNvPicPr>
          <p:nvPr/>
        </p:nvPicPr>
        <p:blipFill>
          <a:blip r:embed="rId8"/>
          <a:stretch>
            <a:fillRect/>
          </a:stretch>
        </p:blipFill>
        <p:spPr>
          <a:xfrm>
            <a:off x="8490857" y="1768267"/>
            <a:ext cx="3876113" cy="2616158"/>
          </a:xfrm>
          <a:prstGeom prst="rect">
            <a:avLst/>
          </a:prstGeom>
        </p:spPr>
      </p:pic>
      <p:pic>
        <p:nvPicPr>
          <p:cNvPr id="10" name="Graphic 9" descr="Piggy Bank outline">
            <a:extLst>
              <a:ext uri="{FF2B5EF4-FFF2-40B4-BE49-F238E27FC236}">
                <a16:creationId xmlns:a16="http://schemas.microsoft.com/office/drawing/2014/main" id="{7A5066F9-21D4-6AEE-87C1-A9295B57510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96977" y="475861"/>
            <a:ext cx="914400" cy="914400"/>
          </a:xfrm>
          <a:prstGeom prst="rect">
            <a:avLst/>
          </a:prstGeom>
        </p:spPr>
      </p:pic>
    </p:spTree>
    <p:extLst>
      <p:ext uri="{BB962C8B-B14F-4D97-AF65-F5344CB8AC3E}">
        <p14:creationId xmlns:p14="http://schemas.microsoft.com/office/powerpoint/2010/main" val="2697447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4F554C2-4B07-A012-177F-68EBF59ACBD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11" name="Object 10" hidden="1">
                        <a:extLst>
                          <a:ext uri="{FF2B5EF4-FFF2-40B4-BE49-F238E27FC236}">
                            <a16:creationId xmlns:a16="http://schemas.microsoft.com/office/drawing/2014/main" id="{B4F554C2-4B07-A012-177F-68EBF59ACBD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9D2C3B2-4720-11A7-278D-0637DBE2DF77}"/>
              </a:ext>
            </a:extLst>
          </p:cNvPr>
          <p:cNvSpPr>
            <a:spLocks noGrp="1"/>
          </p:cNvSpPr>
          <p:nvPr>
            <p:ph type="title"/>
          </p:nvPr>
        </p:nvSpPr>
        <p:spPr>
          <a:xfrm>
            <a:off x="838200" y="0"/>
            <a:ext cx="10515600" cy="1325563"/>
          </a:xfrm>
        </p:spPr>
        <p:txBody>
          <a:bodyPr vert="horz">
            <a:normAutofit/>
          </a:bodyPr>
          <a:lstStyle/>
          <a:p>
            <a:pPr algn="ctr"/>
            <a:r>
              <a:rPr lang="lt-LT" sz="6000" dirty="0"/>
              <a:t>Ekonomika</a:t>
            </a:r>
            <a:endParaRPr lang="en-US" sz="6000" dirty="0"/>
          </a:p>
        </p:txBody>
      </p:sp>
      <p:sp>
        <p:nvSpPr>
          <p:cNvPr id="12" name="AutoShape 2">
            <a:extLst>
              <a:ext uri="{FF2B5EF4-FFF2-40B4-BE49-F238E27FC236}">
                <a16:creationId xmlns:a16="http://schemas.microsoft.com/office/drawing/2014/main" id="{DADD6C8D-E870-46DA-713E-FD5864F9591C}"/>
              </a:ext>
            </a:extLst>
          </p:cNvPr>
          <p:cNvSpPr>
            <a:spLocks noGrp="1" noChangeAspect="1" noChangeArrowheads="1"/>
          </p:cNvSpPr>
          <p:nvPr>
            <p:ph idx="1"/>
          </p:nvPr>
        </p:nvSpPr>
        <p:spPr bwMode="auto">
          <a:xfrm>
            <a:off x="266924" y="1390261"/>
            <a:ext cx="7488907" cy="53536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85000" lnSpcReduction="10000"/>
          </a:bodyPr>
          <a:lstStyle/>
          <a:p>
            <a:pPr marL="0" indent="0">
              <a:buNone/>
            </a:pPr>
            <a:r>
              <a:rPr lang="lt-LT" sz="2800" b="1" i="1" dirty="0"/>
              <a:t>„</a:t>
            </a:r>
            <a:r>
              <a:rPr lang="lt-LT" sz="2800" b="1" i="1" dirty="0" err="1"/>
              <a:t>AquaGeoComponics</a:t>
            </a:r>
            <a:r>
              <a:rPr lang="lt-LT" sz="2800" b="1" i="1" dirty="0"/>
              <a:t>“</a:t>
            </a:r>
          </a:p>
          <a:p>
            <a:pPr marL="0" indent="0">
              <a:buNone/>
            </a:pPr>
            <a:r>
              <a:rPr lang="lt-LT" sz="2000" b="1" dirty="0"/>
              <a:t>Kur įgyvendinta: Vengrija</a:t>
            </a:r>
          </a:p>
          <a:p>
            <a:pPr marL="0" indent="0">
              <a:lnSpc>
                <a:spcPct val="100000"/>
              </a:lnSpc>
              <a:buNone/>
            </a:pPr>
            <a:r>
              <a:rPr lang="lt-LT" sz="2000" b="1" dirty="0"/>
              <a:t>Pagrindinė idėja: </a:t>
            </a:r>
            <a:r>
              <a:rPr lang="lt-LT" sz="2000" dirty="0"/>
              <a:t>Gamybos padalinio koncepcija, sukurta </a:t>
            </a:r>
            <a:r>
              <a:rPr lang="lt-LT" sz="2000" dirty="0" err="1"/>
              <a:t>bioekonomikos</a:t>
            </a:r>
            <a:r>
              <a:rPr lang="lt-LT" sz="2000" dirty="0"/>
              <a:t> srityje, kurioje integruotos kelios moderniausios technologijos: </a:t>
            </a:r>
            <a:r>
              <a:rPr lang="lt-LT" sz="2000" dirty="0" err="1"/>
              <a:t>akvaponika</a:t>
            </a:r>
            <a:r>
              <a:rPr lang="lt-LT" sz="2000" dirty="0"/>
              <a:t>; akvakultūra; gruntiniai gręžiniai šilumos siurbliai + saulės baterijos; vabzdžių veisimas; ir hidroponika.</a:t>
            </a:r>
          </a:p>
          <a:p>
            <a:pPr marL="0" indent="0">
              <a:lnSpc>
                <a:spcPct val="100000"/>
              </a:lnSpc>
              <a:buNone/>
            </a:pPr>
            <a:r>
              <a:rPr lang="lt-LT" sz="2000" b="1" dirty="0"/>
              <a:t>Išmani iniciatyva: </a:t>
            </a:r>
            <a:r>
              <a:rPr lang="lt-LT" sz="2000" dirty="0"/>
              <a:t>Šis sprendimas yra </a:t>
            </a:r>
            <a:r>
              <a:rPr lang="lt-LT" sz="2000" dirty="0" err="1"/>
              <a:t>akvaponikos</a:t>
            </a:r>
            <a:r>
              <a:rPr lang="lt-LT" sz="2000" dirty="0"/>
              <a:t> išplėtimas, įtraukiant vabzdžių veisimą ir atsinaujinančią energiją. </a:t>
            </a:r>
            <a:r>
              <a:rPr lang="lt-LT" sz="2000" dirty="0" err="1"/>
              <a:t>Akvaponika</a:t>
            </a:r>
            <a:r>
              <a:rPr lang="lt-LT" sz="2000" dirty="0"/>
              <a:t> yra akvakultūros (žuvų auginimas) ir hidroponikos (augalų auginimas be dirvožemio) derinys, auginantis žuvis ir augalus vienoje integruotoje sistemoje. Šiame „</a:t>
            </a:r>
            <a:r>
              <a:rPr lang="lt-LT" sz="2000" dirty="0" err="1"/>
              <a:t>AquaGeoComponics</a:t>
            </a:r>
            <a:r>
              <a:rPr lang="lt-LT" sz="2000" dirty="0"/>
              <a:t>“ sprendime šamas, daržovės ir kompostas gaminami dviejų aukštų pastate (kaip šiltnamyje). Vabzdžiai veisiami ant maisto atliekų ir naudojami žuvims šerti. Žuvims ir vabzdžiams veistis žiemą reikalingas šildymas, kurį užtikrina atsinaujinanti energija (šilumos siurblius maitinančios saulės baterijos).</a:t>
            </a:r>
          </a:p>
          <a:p>
            <a:pPr marL="0" indent="0">
              <a:lnSpc>
                <a:spcPct val="100000"/>
              </a:lnSpc>
              <a:buNone/>
            </a:pPr>
            <a:r>
              <a:rPr lang="lt-LT" sz="2000" b="1" dirty="0"/>
              <a:t>Ką tai duoda bendruomenei?</a:t>
            </a:r>
            <a:r>
              <a:rPr lang="lt-LT" sz="2000" dirty="0"/>
              <a:t> </a:t>
            </a:r>
            <a:r>
              <a:rPr lang="pt-BR" sz="2000" dirty="0"/>
              <a:t>Naujos darbo vietos</a:t>
            </a:r>
            <a:r>
              <a:rPr lang="lt-LT" sz="2000" dirty="0"/>
              <a:t>, a</a:t>
            </a:r>
            <a:r>
              <a:rPr lang="pt-BR" sz="2000" dirty="0"/>
              <a:t>plinkos tvaruma</a:t>
            </a:r>
            <a:r>
              <a:rPr lang="lt-LT" sz="2000" dirty="0"/>
              <a:t>s </a:t>
            </a:r>
            <a:r>
              <a:rPr lang="pt-BR" sz="2000" dirty="0"/>
              <a:t> </a:t>
            </a:r>
            <a:r>
              <a:rPr lang="lt-LT" sz="2000" dirty="0"/>
              <a:t>(</a:t>
            </a:r>
            <a:r>
              <a:rPr lang="pt-BR" sz="2000" dirty="0"/>
              <a:t>maisto atliekų pašalinimas</a:t>
            </a:r>
            <a:r>
              <a:rPr lang="lt-LT" sz="2000" dirty="0"/>
              <a:t>).</a:t>
            </a:r>
          </a:p>
          <a:p>
            <a:pPr marL="0" indent="0">
              <a:lnSpc>
                <a:spcPct val="100000"/>
              </a:lnSpc>
              <a:buNone/>
            </a:pPr>
            <a:r>
              <a:rPr lang="lt-LT" sz="2000" b="1" dirty="0"/>
              <a:t>Projekto tinklapis: </a:t>
            </a:r>
            <a:r>
              <a:rPr lang="lt-LT" sz="2000" b="1" dirty="0">
                <a:hlinkClick r:id="rId6"/>
              </a:rPr>
              <a:t>https://www.smartrural21.eu/smart-solution/aquageocomponics/</a:t>
            </a:r>
            <a:r>
              <a:rPr lang="lt-LT" sz="2000" b="1" dirty="0"/>
              <a:t> </a:t>
            </a:r>
            <a:endParaRPr lang="lt-LT" sz="2000" dirty="0"/>
          </a:p>
        </p:txBody>
      </p:sp>
      <p:sp>
        <p:nvSpPr>
          <p:cNvPr id="22" name="AutoShape 2">
            <a:extLst>
              <a:ext uri="{FF2B5EF4-FFF2-40B4-BE49-F238E27FC236}">
                <a16:creationId xmlns:a16="http://schemas.microsoft.com/office/drawing/2014/main" id="{60ACE09B-956F-2CFD-DDC3-358257864EB4}"/>
              </a:ext>
            </a:extLst>
          </p:cNvPr>
          <p:cNvSpPr txBox="1">
            <a:spLocks noChangeAspect="1" noChangeArrowheads="1"/>
          </p:cNvSpPr>
          <p:nvPr/>
        </p:nvSpPr>
        <p:spPr bwMode="auto">
          <a:xfrm>
            <a:off x="8157029" y="4567021"/>
            <a:ext cx="3768048" cy="22909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lt-LT" sz="2000" b="1" dirty="0"/>
              <a:t>Numatoma projekto vertė </a:t>
            </a:r>
          </a:p>
          <a:p>
            <a:pPr marL="0" indent="0" algn="ctr">
              <a:lnSpc>
                <a:spcPct val="100000"/>
              </a:lnSpc>
              <a:buFont typeface="Arial" panose="020B0604020202020204" pitchFamily="34" charset="0"/>
              <a:buNone/>
            </a:pPr>
            <a:r>
              <a:rPr lang="lt-LT" sz="2000" b="1" dirty="0"/>
              <a:t>- 142.000Eur</a:t>
            </a:r>
          </a:p>
        </p:txBody>
      </p:sp>
      <p:pic>
        <p:nvPicPr>
          <p:cNvPr id="9" name="Picture 6" descr="See the source image">
            <a:extLst>
              <a:ext uri="{FF2B5EF4-FFF2-40B4-BE49-F238E27FC236}">
                <a16:creationId xmlns:a16="http://schemas.microsoft.com/office/drawing/2014/main" id="{BF3F46A0-F4B4-ACF2-AF48-2CF85506DC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967350" cy="1390261"/>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Piggy Bank outline">
            <a:extLst>
              <a:ext uri="{FF2B5EF4-FFF2-40B4-BE49-F238E27FC236}">
                <a16:creationId xmlns:a16="http://schemas.microsoft.com/office/drawing/2014/main" id="{7A5066F9-21D4-6AEE-87C1-A9295B5751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96977" y="475861"/>
            <a:ext cx="914400" cy="914400"/>
          </a:xfrm>
          <a:prstGeom prst="rect">
            <a:avLst/>
          </a:prstGeom>
        </p:spPr>
      </p:pic>
      <p:pic>
        <p:nvPicPr>
          <p:cNvPr id="3" name="Paveikslėlis 2">
            <a:extLst>
              <a:ext uri="{FF2B5EF4-FFF2-40B4-BE49-F238E27FC236}">
                <a16:creationId xmlns:a16="http://schemas.microsoft.com/office/drawing/2014/main" id="{32998EA5-BCE0-6408-4831-437EC9A4B75C}"/>
              </a:ext>
            </a:extLst>
          </p:cNvPr>
          <p:cNvPicPr>
            <a:picLocks noChangeAspect="1"/>
          </p:cNvPicPr>
          <p:nvPr/>
        </p:nvPicPr>
        <p:blipFill>
          <a:blip r:embed="rId10"/>
          <a:stretch>
            <a:fillRect/>
          </a:stretch>
        </p:blipFill>
        <p:spPr>
          <a:xfrm>
            <a:off x="7962676" y="1785257"/>
            <a:ext cx="3962400" cy="2641600"/>
          </a:xfrm>
          <a:prstGeom prst="rect">
            <a:avLst/>
          </a:prstGeom>
        </p:spPr>
      </p:pic>
    </p:spTree>
    <p:extLst>
      <p:ext uri="{BB962C8B-B14F-4D97-AF65-F5344CB8AC3E}">
        <p14:creationId xmlns:p14="http://schemas.microsoft.com/office/powerpoint/2010/main" val="2112625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4F554C2-4B07-A012-177F-68EBF59ACBD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11" name="Object 10" hidden="1">
                        <a:extLst>
                          <a:ext uri="{FF2B5EF4-FFF2-40B4-BE49-F238E27FC236}">
                            <a16:creationId xmlns:a16="http://schemas.microsoft.com/office/drawing/2014/main" id="{B4F554C2-4B07-A012-177F-68EBF59ACBD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9D2C3B2-4720-11A7-278D-0637DBE2DF77}"/>
              </a:ext>
            </a:extLst>
          </p:cNvPr>
          <p:cNvSpPr>
            <a:spLocks noGrp="1"/>
          </p:cNvSpPr>
          <p:nvPr>
            <p:ph type="title"/>
          </p:nvPr>
        </p:nvSpPr>
        <p:spPr>
          <a:xfrm>
            <a:off x="838200" y="0"/>
            <a:ext cx="10515600" cy="1325563"/>
          </a:xfrm>
        </p:spPr>
        <p:txBody>
          <a:bodyPr vert="horz">
            <a:normAutofit/>
          </a:bodyPr>
          <a:lstStyle/>
          <a:p>
            <a:pPr algn="ctr"/>
            <a:r>
              <a:rPr lang="lt-LT" sz="6000" dirty="0"/>
              <a:t>Gyvenimas</a:t>
            </a:r>
            <a:endParaRPr lang="en-US" sz="6000" dirty="0"/>
          </a:p>
        </p:txBody>
      </p:sp>
      <p:sp>
        <p:nvSpPr>
          <p:cNvPr id="12" name="AutoShape 2">
            <a:extLst>
              <a:ext uri="{FF2B5EF4-FFF2-40B4-BE49-F238E27FC236}">
                <a16:creationId xmlns:a16="http://schemas.microsoft.com/office/drawing/2014/main" id="{DADD6C8D-E870-46DA-713E-FD5864F9591C}"/>
              </a:ext>
            </a:extLst>
          </p:cNvPr>
          <p:cNvSpPr>
            <a:spLocks noGrp="1" noChangeAspect="1" noChangeArrowheads="1"/>
          </p:cNvSpPr>
          <p:nvPr>
            <p:ph idx="1"/>
          </p:nvPr>
        </p:nvSpPr>
        <p:spPr bwMode="auto">
          <a:xfrm>
            <a:off x="266924" y="1390261"/>
            <a:ext cx="7488907" cy="53536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92500" lnSpcReduction="10000"/>
          </a:bodyPr>
          <a:lstStyle/>
          <a:p>
            <a:pPr marL="0" indent="0">
              <a:buNone/>
            </a:pPr>
            <a:r>
              <a:rPr lang="lt-LT" sz="2400" b="1" i="1" dirty="0"/>
              <a:t>Produktyvus vietinis sąvartynas</a:t>
            </a:r>
          </a:p>
          <a:p>
            <a:pPr marL="0" indent="0">
              <a:buNone/>
            </a:pPr>
            <a:r>
              <a:rPr lang="lt-LT" sz="2000" b="1" dirty="0"/>
              <a:t>Kur įgyvendinta: </a:t>
            </a:r>
            <a:r>
              <a:rPr lang="lt-LT" sz="2000" dirty="0"/>
              <a:t>Italija (Peccioli)</a:t>
            </a:r>
          </a:p>
          <a:p>
            <a:pPr marL="0" indent="0">
              <a:buNone/>
            </a:pPr>
            <a:r>
              <a:rPr lang="lt-LT" sz="2000" b="1" dirty="0"/>
              <a:t>Data: </a:t>
            </a:r>
            <a:r>
              <a:rPr lang="lt-LT" sz="2000" dirty="0"/>
              <a:t>vykdoma nuo</a:t>
            </a:r>
            <a:r>
              <a:rPr lang="lt-LT" sz="2000" b="1" dirty="0"/>
              <a:t> </a:t>
            </a:r>
            <a:r>
              <a:rPr lang="lt-LT" sz="2000" dirty="0"/>
              <a:t>1989 m.</a:t>
            </a:r>
          </a:p>
          <a:p>
            <a:pPr marL="0" indent="0">
              <a:lnSpc>
                <a:spcPct val="100000"/>
              </a:lnSpc>
              <a:buNone/>
            </a:pPr>
            <a:r>
              <a:rPr lang="lt-LT" sz="2000" b="1" dirty="0"/>
              <a:t>Pagrindinė idėja: </a:t>
            </a:r>
            <a:r>
              <a:rPr lang="lt-LT" sz="2000" dirty="0"/>
              <a:t>vietinio sąvartyno ir aplinkinių kelių atnaujinimas, siekiant išvengti neigiamo poveikio aplinkai. Tam pasiekti yra bandoma naudoti šiukšles išgauti energijai. Išvalius sąvartyno teritoriją, ją galima panaudoti kaip atvirą erdvę bendruomenei.</a:t>
            </a:r>
          </a:p>
          <a:p>
            <a:pPr marL="0" indent="0">
              <a:lnSpc>
                <a:spcPct val="100000"/>
              </a:lnSpc>
              <a:buNone/>
            </a:pPr>
            <a:r>
              <a:rPr lang="lt-LT" sz="2000" b="1" dirty="0"/>
              <a:t>Išmani iniciatyva: </a:t>
            </a:r>
            <a:r>
              <a:rPr lang="lt-LT" sz="2000" dirty="0"/>
              <a:t>sąvartynas yra paverčiamas vietinės bendruomenės turtu, sukuriančiu naujas darbo vietas ir pajamas. Potencialiai kenksminga teritorija yra paverčiama susitikimų vieta bendruomenei.</a:t>
            </a:r>
          </a:p>
          <a:p>
            <a:pPr marL="0" indent="0">
              <a:lnSpc>
                <a:spcPct val="100000"/>
              </a:lnSpc>
              <a:buNone/>
            </a:pPr>
            <a:r>
              <a:rPr lang="lt-LT" sz="2000" b="1" dirty="0"/>
              <a:t>Ką tai duoda bendruomenei? </a:t>
            </a:r>
            <a:r>
              <a:rPr lang="lt-LT" sz="2000" dirty="0"/>
              <a:t>Pramoninis atliekų tvarkymas prisideda prie socialinio ir ekonominio Peccioli miestelio augimo. Sukuriamos naujos paslaugos, darbo vietos ir infrastruktūros, pakeičiančios kaimelio plėtrą.</a:t>
            </a:r>
          </a:p>
          <a:p>
            <a:pPr marL="0" indent="0">
              <a:lnSpc>
                <a:spcPct val="100000"/>
              </a:lnSpc>
              <a:buNone/>
            </a:pPr>
            <a:r>
              <a:rPr lang="lt-LT" sz="2000" b="1" dirty="0"/>
              <a:t>Projekto tinklapis: </a:t>
            </a:r>
            <a:r>
              <a:rPr lang="lt-LT" sz="2000" dirty="0">
                <a:hlinkClick r:id="rId6"/>
              </a:rPr>
              <a:t>https://belvedere.peccioli.net/azienda/</a:t>
            </a:r>
            <a:r>
              <a:rPr lang="lt-LT" sz="2000" dirty="0"/>
              <a:t> </a:t>
            </a:r>
          </a:p>
        </p:txBody>
      </p:sp>
      <p:sp>
        <p:nvSpPr>
          <p:cNvPr id="22" name="AutoShape 2">
            <a:extLst>
              <a:ext uri="{FF2B5EF4-FFF2-40B4-BE49-F238E27FC236}">
                <a16:creationId xmlns:a16="http://schemas.microsoft.com/office/drawing/2014/main" id="{60ACE09B-956F-2CFD-DDC3-358257864EB4}"/>
              </a:ext>
            </a:extLst>
          </p:cNvPr>
          <p:cNvSpPr txBox="1">
            <a:spLocks noChangeAspect="1" noChangeArrowheads="1"/>
          </p:cNvSpPr>
          <p:nvPr/>
        </p:nvSpPr>
        <p:spPr bwMode="auto">
          <a:xfrm>
            <a:off x="8105774" y="4003263"/>
            <a:ext cx="4086225" cy="29613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lt-LT" sz="2000" b="1" dirty="0"/>
              <a:t>Gautas finansavimas - </a:t>
            </a:r>
            <a:r>
              <a:rPr lang="en-US" sz="2000" b="1" dirty="0"/>
              <a:t>15</a:t>
            </a:r>
            <a:r>
              <a:rPr lang="lt-LT" sz="2000" b="1" dirty="0"/>
              <a:t> </a:t>
            </a:r>
            <a:r>
              <a:rPr lang="en-US" sz="2000" b="1" dirty="0"/>
              <a:t>5</a:t>
            </a:r>
            <a:r>
              <a:rPr lang="lt-LT" sz="2000" b="1" dirty="0"/>
              <a:t>00 000 Eur:</a:t>
            </a:r>
          </a:p>
          <a:p>
            <a:pPr lvl="1">
              <a:lnSpc>
                <a:spcPct val="100000"/>
              </a:lnSpc>
            </a:pPr>
            <a:r>
              <a:rPr lang="lt-LT" sz="1400" dirty="0"/>
              <a:t>Kelių infrastruktūros sukūrimas;</a:t>
            </a:r>
          </a:p>
          <a:p>
            <a:pPr lvl="1">
              <a:lnSpc>
                <a:spcPct val="100000"/>
              </a:lnSpc>
            </a:pPr>
            <a:r>
              <a:rPr lang="lt-LT" sz="1400" dirty="0"/>
              <a:t>Pramoninių atliekų sunaikinimas;</a:t>
            </a:r>
          </a:p>
          <a:p>
            <a:pPr lvl="1">
              <a:lnSpc>
                <a:spcPct val="100000"/>
              </a:lnSpc>
            </a:pPr>
            <a:r>
              <a:rPr lang="lt-LT" sz="1400" dirty="0"/>
              <a:t>Sąvartyno teritorijos </a:t>
            </a:r>
            <a:r>
              <a:rPr lang="en-US" sz="1400" dirty="0"/>
              <a:t>n</a:t>
            </a:r>
            <a:r>
              <a:rPr lang="lt-LT" sz="1400" dirty="0"/>
              <a:t>ukenksminimas;</a:t>
            </a:r>
          </a:p>
          <a:p>
            <a:pPr lvl="1">
              <a:lnSpc>
                <a:spcPct val="100000"/>
              </a:lnSpc>
            </a:pPr>
            <a:r>
              <a:rPr lang="lt-LT" sz="1400" dirty="0"/>
              <a:t>Eksploatavimo išlaidos.</a:t>
            </a:r>
          </a:p>
        </p:txBody>
      </p:sp>
      <p:pic>
        <p:nvPicPr>
          <p:cNvPr id="9" name="Picture 6" descr="See the source image">
            <a:extLst>
              <a:ext uri="{FF2B5EF4-FFF2-40B4-BE49-F238E27FC236}">
                <a16:creationId xmlns:a16="http://schemas.microsoft.com/office/drawing/2014/main" id="{BF3F46A0-F4B4-ACF2-AF48-2CF85506DC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967350" cy="1390261"/>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Home outline">
            <a:extLst>
              <a:ext uri="{FF2B5EF4-FFF2-40B4-BE49-F238E27FC236}">
                <a16:creationId xmlns:a16="http://schemas.microsoft.com/office/drawing/2014/main" id="{85125031-F4B4-4AC1-69E5-400A4015E0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96977" y="411163"/>
            <a:ext cx="914400" cy="914400"/>
          </a:xfrm>
          <a:prstGeom prst="rect">
            <a:avLst/>
          </a:prstGeom>
        </p:spPr>
      </p:pic>
      <p:pic>
        <p:nvPicPr>
          <p:cNvPr id="7" name="Picture 6">
            <a:extLst>
              <a:ext uri="{FF2B5EF4-FFF2-40B4-BE49-F238E27FC236}">
                <a16:creationId xmlns:a16="http://schemas.microsoft.com/office/drawing/2014/main" id="{270B852B-DAA4-DA4B-6C7F-F6A674BE360C}"/>
              </a:ext>
            </a:extLst>
          </p:cNvPr>
          <p:cNvPicPr>
            <a:picLocks noChangeAspect="1"/>
          </p:cNvPicPr>
          <p:nvPr/>
        </p:nvPicPr>
        <p:blipFill>
          <a:blip r:embed="rId10"/>
          <a:stretch>
            <a:fillRect/>
          </a:stretch>
        </p:blipFill>
        <p:spPr>
          <a:xfrm>
            <a:off x="7915275" y="1164813"/>
            <a:ext cx="4276725" cy="2838450"/>
          </a:xfrm>
          <a:prstGeom prst="rect">
            <a:avLst/>
          </a:prstGeom>
        </p:spPr>
      </p:pic>
    </p:spTree>
    <p:extLst>
      <p:ext uri="{BB962C8B-B14F-4D97-AF65-F5344CB8AC3E}">
        <p14:creationId xmlns:p14="http://schemas.microsoft.com/office/powerpoint/2010/main" val="3071642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4F554C2-4B07-A012-177F-68EBF59ACBD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11" name="Object 10" hidden="1">
                        <a:extLst>
                          <a:ext uri="{FF2B5EF4-FFF2-40B4-BE49-F238E27FC236}">
                            <a16:creationId xmlns:a16="http://schemas.microsoft.com/office/drawing/2014/main" id="{B4F554C2-4B07-A012-177F-68EBF59ACBD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9D2C3B2-4720-11A7-278D-0637DBE2DF77}"/>
              </a:ext>
            </a:extLst>
          </p:cNvPr>
          <p:cNvSpPr>
            <a:spLocks noGrp="1"/>
          </p:cNvSpPr>
          <p:nvPr>
            <p:ph type="title"/>
          </p:nvPr>
        </p:nvSpPr>
        <p:spPr>
          <a:xfrm>
            <a:off x="838200" y="0"/>
            <a:ext cx="9655629" cy="1325563"/>
          </a:xfrm>
        </p:spPr>
        <p:txBody>
          <a:bodyPr vert="horz">
            <a:normAutofit/>
          </a:bodyPr>
          <a:lstStyle/>
          <a:p>
            <a:pPr algn="ctr"/>
            <a:r>
              <a:rPr lang="lt-LT" sz="6000" dirty="0"/>
              <a:t>Gyvenimas</a:t>
            </a:r>
            <a:endParaRPr lang="en-US" sz="6000" dirty="0"/>
          </a:p>
        </p:txBody>
      </p:sp>
      <p:sp>
        <p:nvSpPr>
          <p:cNvPr id="12" name="AutoShape 2">
            <a:extLst>
              <a:ext uri="{FF2B5EF4-FFF2-40B4-BE49-F238E27FC236}">
                <a16:creationId xmlns:a16="http://schemas.microsoft.com/office/drawing/2014/main" id="{DADD6C8D-E870-46DA-713E-FD5864F9591C}"/>
              </a:ext>
            </a:extLst>
          </p:cNvPr>
          <p:cNvSpPr>
            <a:spLocks noGrp="1" noChangeAspect="1" noChangeArrowheads="1"/>
          </p:cNvSpPr>
          <p:nvPr>
            <p:ph idx="1"/>
          </p:nvPr>
        </p:nvSpPr>
        <p:spPr bwMode="auto">
          <a:xfrm>
            <a:off x="266924" y="1390261"/>
            <a:ext cx="7488907" cy="53536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92500" lnSpcReduction="20000"/>
          </a:bodyPr>
          <a:lstStyle/>
          <a:p>
            <a:pPr marL="0" indent="0">
              <a:buNone/>
            </a:pPr>
            <a:r>
              <a:rPr lang="en-US" sz="2400" b="1" i="1" dirty="0"/>
              <a:t>Gyvojo paveldo tvari bendruomen</a:t>
            </a:r>
            <a:r>
              <a:rPr lang="lt-LT" sz="2400" b="1" i="1" dirty="0"/>
              <a:t>ė</a:t>
            </a:r>
          </a:p>
          <a:p>
            <a:pPr marL="0" indent="0">
              <a:buNone/>
            </a:pPr>
            <a:r>
              <a:rPr lang="lt-LT" sz="2000" b="1" dirty="0"/>
              <a:t>Kur įgyvendinta: </a:t>
            </a:r>
            <a:r>
              <a:rPr lang="lt-LT" sz="2000" dirty="0"/>
              <a:t>Suomija (Tärkkilä)</a:t>
            </a:r>
          </a:p>
          <a:p>
            <a:pPr marL="0" indent="0">
              <a:buNone/>
            </a:pPr>
            <a:r>
              <a:rPr lang="lt-LT" sz="2000" b="1" dirty="0"/>
              <a:t>Data: </a:t>
            </a:r>
            <a:r>
              <a:rPr lang="lt-LT" sz="2000" dirty="0"/>
              <a:t>vykdoma nuo</a:t>
            </a:r>
            <a:r>
              <a:rPr lang="lt-LT" sz="2000" b="1" dirty="0"/>
              <a:t> </a:t>
            </a:r>
            <a:r>
              <a:rPr lang="lt-LT" sz="2000" dirty="0"/>
              <a:t>2016 m.</a:t>
            </a:r>
          </a:p>
          <a:p>
            <a:pPr marL="0" indent="0">
              <a:lnSpc>
                <a:spcPct val="100000"/>
              </a:lnSpc>
              <a:buNone/>
            </a:pPr>
            <a:r>
              <a:rPr lang="lt-LT" sz="2000" b="1" dirty="0"/>
              <a:t>Pagrindinė idėja: </a:t>
            </a:r>
            <a:r>
              <a:rPr lang="lt-LT" sz="2000" dirty="0"/>
              <a:t>teisinės struktūros sukūrimas, kuri leidžia perimti žemę bendruomenės nuosavybėn. Taip yra užtikrinama, jog ateities kartos galės gyventi savo tvarioje bendruomenėje. Gyvojo paveldo tvarios bendruomenės metodas gali būti naudojamas kuriant ekokaimus ar kitas tvarios vietos bendruomenės formas, paremtas bendru požiūriu.</a:t>
            </a:r>
          </a:p>
          <a:p>
            <a:pPr marL="0" indent="0">
              <a:lnSpc>
                <a:spcPct val="100000"/>
              </a:lnSpc>
              <a:buNone/>
            </a:pPr>
            <a:r>
              <a:rPr lang="lt-LT" sz="2000" b="1" dirty="0"/>
              <a:t>Išmani iniciatyva: </a:t>
            </a:r>
            <a:r>
              <a:rPr lang="lt-LT" sz="2000" dirty="0"/>
              <a:t>ši iniciatyva suteikia saugų, ilgalaikį bei socialiai ir aplinkosaugos požiūriu tvarų gyvenimo modelį – jungiantį kaimo žemę su žmonėmis, kurie nori ir gali ten gyventi.</a:t>
            </a:r>
          </a:p>
          <a:p>
            <a:pPr marL="0" indent="0">
              <a:lnSpc>
                <a:spcPct val="100000"/>
              </a:lnSpc>
              <a:buNone/>
            </a:pPr>
            <a:r>
              <a:rPr lang="lt-LT" sz="2000" b="1" dirty="0"/>
              <a:t>Ką tai duoda bendruomenei? </a:t>
            </a:r>
            <a:r>
              <a:rPr lang="lt-LT" sz="2000" dirty="0"/>
              <a:t>Oliete kaimo plėtra vyksta teigiama kryptimi. Įgyvendinant projektą pirmą kartą buvo investuota į kaimą ir buvo atkurtos vietinės gamybos priemonės bei sukurtos darbo vietos.</a:t>
            </a:r>
          </a:p>
          <a:p>
            <a:pPr marL="0" indent="0">
              <a:lnSpc>
                <a:spcPct val="100000"/>
              </a:lnSpc>
              <a:buNone/>
            </a:pPr>
            <a:r>
              <a:rPr lang="lt-LT" sz="2000" b="1" dirty="0"/>
              <a:t>Projekto tinklapis: </a:t>
            </a:r>
            <a:r>
              <a:rPr lang="lt-LT" sz="2000" dirty="0">
                <a:hlinkClick r:id="rId6"/>
              </a:rPr>
              <a:t>https://www.ikikaiku.fi/ikikaiku-saatio/saation-saannot/statutes-in-english/</a:t>
            </a:r>
            <a:r>
              <a:rPr lang="lt-LT" sz="2000" dirty="0"/>
              <a:t> </a:t>
            </a:r>
          </a:p>
        </p:txBody>
      </p:sp>
      <p:sp>
        <p:nvSpPr>
          <p:cNvPr id="22" name="AutoShape 2">
            <a:extLst>
              <a:ext uri="{FF2B5EF4-FFF2-40B4-BE49-F238E27FC236}">
                <a16:creationId xmlns:a16="http://schemas.microsoft.com/office/drawing/2014/main" id="{60ACE09B-956F-2CFD-DDC3-358257864EB4}"/>
              </a:ext>
            </a:extLst>
          </p:cNvPr>
          <p:cNvSpPr txBox="1">
            <a:spLocks noChangeAspect="1" noChangeArrowheads="1"/>
          </p:cNvSpPr>
          <p:nvPr/>
        </p:nvSpPr>
        <p:spPr bwMode="auto">
          <a:xfrm>
            <a:off x="8105774" y="4003263"/>
            <a:ext cx="4086225" cy="29613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lt-LT" sz="2000" b="1" dirty="0"/>
              <a:t>Gautas finansavimas - 2 100 Eur:</a:t>
            </a:r>
          </a:p>
          <a:p>
            <a:pPr lvl="1">
              <a:lnSpc>
                <a:spcPct val="100000"/>
              </a:lnSpc>
            </a:pPr>
            <a:r>
              <a:rPr lang="lt-LT" sz="1400" dirty="0"/>
              <a:t>Fondo registracija.</a:t>
            </a:r>
          </a:p>
        </p:txBody>
      </p:sp>
      <p:pic>
        <p:nvPicPr>
          <p:cNvPr id="9" name="Picture 6" descr="See the source image">
            <a:extLst>
              <a:ext uri="{FF2B5EF4-FFF2-40B4-BE49-F238E27FC236}">
                <a16:creationId xmlns:a16="http://schemas.microsoft.com/office/drawing/2014/main" id="{BF3F46A0-F4B4-ACF2-AF48-2CF85506DC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967350" cy="1390261"/>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Home outline">
            <a:extLst>
              <a:ext uri="{FF2B5EF4-FFF2-40B4-BE49-F238E27FC236}">
                <a16:creationId xmlns:a16="http://schemas.microsoft.com/office/drawing/2014/main" id="{85125031-F4B4-4AC1-69E5-400A4015E0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62675" y="411163"/>
            <a:ext cx="914400" cy="914400"/>
          </a:xfrm>
          <a:prstGeom prst="rect">
            <a:avLst/>
          </a:prstGeom>
        </p:spPr>
      </p:pic>
      <p:pic>
        <p:nvPicPr>
          <p:cNvPr id="6" name="Picture 5">
            <a:extLst>
              <a:ext uri="{FF2B5EF4-FFF2-40B4-BE49-F238E27FC236}">
                <a16:creationId xmlns:a16="http://schemas.microsoft.com/office/drawing/2014/main" id="{56F824C9-70EC-BBF5-3645-122D45C4E09F}"/>
              </a:ext>
            </a:extLst>
          </p:cNvPr>
          <p:cNvPicPr>
            <a:picLocks noChangeAspect="1"/>
          </p:cNvPicPr>
          <p:nvPr/>
        </p:nvPicPr>
        <p:blipFill>
          <a:blip r:embed="rId10"/>
          <a:stretch>
            <a:fillRect/>
          </a:stretch>
        </p:blipFill>
        <p:spPr>
          <a:xfrm>
            <a:off x="8022754" y="1390261"/>
            <a:ext cx="4169245" cy="2636882"/>
          </a:xfrm>
          <a:prstGeom prst="rect">
            <a:avLst/>
          </a:prstGeom>
        </p:spPr>
      </p:pic>
    </p:spTree>
    <p:extLst>
      <p:ext uri="{BB962C8B-B14F-4D97-AF65-F5344CB8AC3E}">
        <p14:creationId xmlns:p14="http://schemas.microsoft.com/office/powerpoint/2010/main" val="573940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4F554C2-4B07-A012-177F-68EBF59ACBD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11" name="Object 10" hidden="1">
                        <a:extLst>
                          <a:ext uri="{FF2B5EF4-FFF2-40B4-BE49-F238E27FC236}">
                            <a16:creationId xmlns:a16="http://schemas.microsoft.com/office/drawing/2014/main" id="{B4F554C2-4B07-A012-177F-68EBF59ACBD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9D2C3B2-4720-11A7-278D-0637DBE2DF77}"/>
              </a:ext>
            </a:extLst>
          </p:cNvPr>
          <p:cNvSpPr>
            <a:spLocks noGrp="1"/>
          </p:cNvSpPr>
          <p:nvPr>
            <p:ph type="title"/>
          </p:nvPr>
        </p:nvSpPr>
        <p:spPr>
          <a:xfrm>
            <a:off x="2180841" y="437081"/>
            <a:ext cx="6856237" cy="914400"/>
          </a:xfrm>
        </p:spPr>
        <p:txBody>
          <a:bodyPr vert="horz">
            <a:normAutofit/>
          </a:bodyPr>
          <a:lstStyle/>
          <a:p>
            <a:pPr algn="ctr"/>
            <a:r>
              <a:rPr lang="lt-LT" sz="6000" dirty="0"/>
              <a:t>Gyvenimas</a:t>
            </a:r>
            <a:endParaRPr lang="en-US" sz="6000" dirty="0"/>
          </a:p>
        </p:txBody>
      </p:sp>
      <p:sp>
        <p:nvSpPr>
          <p:cNvPr id="12" name="AutoShape 2">
            <a:extLst>
              <a:ext uri="{FF2B5EF4-FFF2-40B4-BE49-F238E27FC236}">
                <a16:creationId xmlns:a16="http://schemas.microsoft.com/office/drawing/2014/main" id="{DADD6C8D-E870-46DA-713E-FD5864F9591C}"/>
              </a:ext>
            </a:extLst>
          </p:cNvPr>
          <p:cNvSpPr>
            <a:spLocks noGrp="1" noChangeAspect="1" noChangeArrowheads="1"/>
          </p:cNvSpPr>
          <p:nvPr>
            <p:ph idx="1"/>
          </p:nvPr>
        </p:nvSpPr>
        <p:spPr bwMode="auto">
          <a:xfrm>
            <a:off x="266924" y="1390261"/>
            <a:ext cx="7488907" cy="53536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85000" lnSpcReduction="10000"/>
          </a:bodyPr>
          <a:lstStyle/>
          <a:p>
            <a:pPr marL="0" indent="0">
              <a:buNone/>
            </a:pPr>
            <a:r>
              <a:rPr lang="lt-LT" sz="2400" b="1" i="1" dirty="0"/>
              <a:t>Nuolatinis sveikatos rodiklių stebėjimas</a:t>
            </a:r>
          </a:p>
          <a:p>
            <a:pPr marL="0" indent="0">
              <a:buNone/>
            </a:pPr>
            <a:r>
              <a:rPr lang="lt-LT" sz="2000" b="1" dirty="0"/>
              <a:t>Kur įgyvendinta: </a:t>
            </a:r>
            <a:r>
              <a:rPr lang="lt-LT" sz="2000" dirty="0"/>
              <a:t>Portugalija (Sabugueiro)</a:t>
            </a:r>
          </a:p>
          <a:p>
            <a:pPr marL="0" indent="0">
              <a:buNone/>
            </a:pPr>
            <a:r>
              <a:rPr lang="lt-LT" sz="2000" b="1" dirty="0"/>
              <a:t>Data: </a:t>
            </a:r>
            <a:r>
              <a:rPr lang="lt-LT" sz="2000" dirty="0"/>
              <a:t>2016 – 2016 m.</a:t>
            </a:r>
          </a:p>
          <a:p>
            <a:pPr marL="0" indent="0">
              <a:lnSpc>
                <a:spcPct val="100000"/>
              </a:lnSpc>
              <a:buNone/>
            </a:pPr>
            <a:r>
              <a:rPr lang="lt-LT" sz="2000" b="1" dirty="0"/>
              <a:t>Pagrindinė idėja: </a:t>
            </a:r>
            <a:r>
              <a:rPr lang="lt-LT" sz="2000" dirty="0"/>
              <a:t>šis sprendimas suteikia asmenimis sveikatos stebėjimo rinkinį, kurį sudaro svarstyklės, skaitmeninis kraujospūdžio matuoklis su integruotu gliukozės kiekio kraujyje matuokliu ir planšetinis kompiuteris. Pacientui atlikus visus matavimus rezultatai yra perkeliami į planšetinį kompiuterį bei serverį. Kuriame, pacientą gydantis gydytojas gali iškart pasiekti reikalingus duomenis. </a:t>
            </a:r>
          </a:p>
          <a:p>
            <a:pPr marL="0" indent="0">
              <a:lnSpc>
                <a:spcPct val="100000"/>
              </a:lnSpc>
              <a:buNone/>
            </a:pPr>
            <a:r>
              <a:rPr lang="lt-LT" sz="2000" b="1" dirty="0"/>
              <a:t>Išmani iniciatyva: </a:t>
            </a:r>
            <a:r>
              <a:rPr lang="lt-LT" sz="2000" dirty="0"/>
              <a:t>ši iniciatyva leidžia nuotoliniu būdu – remiantis skaitmeninėmis ir technologinėmis naujovėmis – stebėti biomedicininius parametrus, kuriuos nesunkiai galima pamatuoti namuose bei perkelti į serverius.</a:t>
            </a:r>
          </a:p>
          <a:p>
            <a:pPr marL="0" indent="0">
              <a:lnSpc>
                <a:spcPct val="100000"/>
              </a:lnSpc>
              <a:buNone/>
            </a:pPr>
            <a:r>
              <a:rPr lang="lt-LT" sz="2000" b="1" dirty="0"/>
              <a:t>Ką tai duoda bendruomenei? </a:t>
            </a:r>
            <a:r>
              <a:rPr lang="lt-LT" sz="2000" dirty="0"/>
              <a:t>Ši iniciatyva buvo reikalinga, ypač žmonėms, kurie neturi prieigos prie sveikatos priežiūros paslaugų. Sumažėjusi socialinė izoliacija ir vienatvė. Planšetinių kompiuterių naudojimas buvo išplėstas bendraujant, pvz., su toli esančiais šeimos nariais (daug emigravo).</a:t>
            </a:r>
          </a:p>
          <a:p>
            <a:pPr marL="0" indent="0">
              <a:lnSpc>
                <a:spcPct val="100000"/>
              </a:lnSpc>
              <a:buNone/>
            </a:pPr>
            <a:r>
              <a:rPr lang="lt-LT" sz="2000" b="1" dirty="0"/>
              <a:t>Projekto tinklapis: </a:t>
            </a:r>
            <a:r>
              <a:rPr lang="lt-LT" sz="2000" dirty="0">
                <a:hlinkClick r:id="rId6"/>
              </a:rPr>
              <a:t>https://cm-seia.pt/</a:t>
            </a:r>
            <a:r>
              <a:rPr lang="lt-LT" sz="2000" dirty="0"/>
              <a:t> </a:t>
            </a:r>
          </a:p>
        </p:txBody>
      </p:sp>
      <p:sp>
        <p:nvSpPr>
          <p:cNvPr id="22" name="AutoShape 2">
            <a:extLst>
              <a:ext uri="{FF2B5EF4-FFF2-40B4-BE49-F238E27FC236}">
                <a16:creationId xmlns:a16="http://schemas.microsoft.com/office/drawing/2014/main" id="{60ACE09B-956F-2CFD-DDC3-358257864EB4}"/>
              </a:ext>
            </a:extLst>
          </p:cNvPr>
          <p:cNvSpPr txBox="1">
            <a:spLocks noChangeAspect="1" noChangeArrowheads="1"/>
          </p:cNvSpPr>
          <p:nvPr/>
        </p:nvSpPr>
        <p:spPr bwMode="auto">
          <a:xfrm>
            <a:off x="8105774" y="4003263"/>
            <a:ext cx="4086225" cy="29613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lt-LT" sz="2000" b="1" dirty="0"/>
              <a:t>Gautas finansavimas - 40 000 Eur:</a:t>
            </a:r>
          </a:p>
          <a:p>
            <a:pPr lvl="1">
              <a:lnSpc>
                <a:spcPct val="100000"/>
              </a:lnSpc>
            </a:pPr>
            <a:r>
              <a:rPr lang="lt-LT" sz="1400" dirty="0"/>
              <a:t>E. sveikatos sistemos sukūrimas.</a:t>
            </a:r>
          </a:p>
        </p:txBody>
      </p:sp>
      <p:pic>
        <p:nvPicPr>
          <p:cNvPr id="9" name="Picture 6" descr="See the source image">
            <a:extLst>
              <a:ext uri="{FF2B5EF4-FFF2-40B4-BE49-F238E27FC236}">
                <a16:creationId xmlns:a16="http://schemas.microsoft.com/office/drawing/2014/main" id="{BF3F46A0-F4B4-ACF2-AF48-2CF85506DC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967350" cy="1390261"/>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Home outline">
            <a:extLst>
              <a:ext uri="{FF2B5EF4-FFF2-40B4-BE49-F238E27FC236}">
                <a16:creationId xmlns:a16="http://schemas.microsoft.com/office/drawing/2014/main" id="{85125031-F4B4-4AC1-69E5-400A4015E0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09081" y="411163"/>
            <a:ext cx="914400" cy="914400"/>
          </a:xfrm>
          <a:prstGeom prst="rect">
            <a:avLst/>
          </a:prstGeom>
        </p:spPr>
      </p:pic>
      <p:pic>
        <p:nvPicPr>
          <p:cNvPr id="6" name="Picture 5">
            <a:extLst>
              <a:ext uri="{FF2B5EF4-FFF2-40B4-BE49-F238E27FC236}">
                <a16:creationId xmlns:a16="http://schemas.microsoft.com/office/drawing/2014/main" id="{9FBCC5A2-904C-8512-2C89-B50A0832597C}"/>
              </a:ext>
            </a:extLst>
          </p:cNvPr>
          <p:cNvPicPr>
            <a:picLocks noChangeAspect="1"/>
          </p:cNvPicPr>
          <p:nvPr/>
        </p:nvPicPr>
        <p:blipFill>
          <a:blip r:embed="rId10"/>
          <a:stretch>
            <a:fillRect/>
          </a:stretch>
        </p:blipFill>
        <p:spPr>
          <a:xfrm>
            <a:off x="8105774" y="1203409"/>
            <a:ext cx="4086226" cy="2690481"/>
          </a:xfrm>
          <a:prstGeom prst="rect">
            <a:avLst/>
          </a:prstGeom>
        </p:spPr>
      </p:pic>
    </p:spTree>
    <p:extLst>
      <p:ext uri="{BB962C8B-B14F-4D97-AF65-F5344CB8AC3E}">
        <p14:creationId xmlns:p14="http://schemas.microsoft.com/office/powerpoint/2010/main" val="529624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4F554C2-4B07-A012-177F-68EBF59ACBD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11" name="Object 10" hidden="1">
                        <a:extLst>
                          <a:ext uri="{FF2B5EF4-FFF2-40B4-BE49-F238E27FC236}">
                            <a16:creationId xmlns:a16="http://schemas.microsoft.com/office/drawing/2014/main" id="{B4F554C2-4B07-A012-177F-68EBF59ACBD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9D2C3B2-4720-11A7-278D-0637DBE2DF77}"/>
              </a:ext>
            </a:extLst>
          </p:cNvPr>
          <p:cNvSpPr>
            <a:spLocks noGrp="1"/>
          </p:cNvSpPr>
          <p:nvPr>
            <p:ph type="title"/>
          </p:nvPr>
        </p:nvSpPr>
        <p:spPr>
          <a:xfrm>
            <a:off x="838200" y="0"/>
            <a:ext cx="10515600" cy="1325563"/>
          </a:xfrm>
        </p:spPr>
        <p:txBody>
          <a:bodyPr vert="horz">
            <a:normAutofit/>
          </a:bodyPr>
          <a:lstStyle/>
          <a:p>
            <a:pPr algn="ctr"/>
            <a:r>
              <a:rPr lang="lt-LT" sz="6000" dirty="0"/>
              <a:t>Aplinka</a:t>
            </a:r>
            <a:endParaRPr lang="en-US" sz="6000" dirty="0"/>
          </a:p>
        </p:txBody>
      </p:sp>
      <p:sp>
        <p:nvSpPr>
          <p:cNvPr id="12" name="AutoShape 2">
            <a:extLst>
              <a:ext uri="{FF2B5EF4-FFF2-40B4-BE49-F238E27FC236}">
                <a16:creationId xmlns:a16="http://schemas.microsoft.com/office/drawing/2014/main" id="{DADD6C8D-E870-46DA-713E-FD5864F9591C}"/>
              </a:ext>
            </a:extLst>
          </p:cNvPr>
          <p:cNvSpPr>
            <a:spLocks noGrp="1" noChangeAspect="1" noChangeArrowheads="1"/>
          </p:cNvSpPr>
          <p:nvPr>
            <p:ph idx="1"/>
          </p:nvPr>
        </p:nvSpPr>
        <p:spPr bwMode="auto">
          <a:xfrm>
            <a:off x="266924" y="1390261"/>
            <a:ext cx="7488907" cy="53536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pPr marL="0" indent="0">
              <a:buNone/>
            </a:pPr>
            <a:r>
              <a:rPr lang="lt-LT" sz="2400" b="1" i="1" dirty="0"/>
              <a:t>Apleistų namų perdirbimas</a:t>
            </a:r>
          </a:p>
          <a:p>
            <a:pPr marL="0" indent="0">
              <a:buNone/>
            </a:pPr>
            <a:r>
              <a:rPr lang="lt-LT" sz="2000" b="1" dirty="0"/>
              <a:t>Kur įgyvendinta: </a:t>
            </a:r>
            <a:r>
              <a:rPr lang="lt-LT" sz="2000" dirty="0"/>
              <a:t>Suomija (Rautajärvi)</a:t>
            </a:r>
          </a:p>
          <a:p>
            <a:pPr marL="0" indent="0">
              <a:buNone/>
            </a:pPr>
            <a:r>
              <a:rPr lang="lt-LT" sz="2000" b="1" dirty="0"/>
              <a:t>Data: </a:t>
            </a:r>
            <a:r>
              <a:rPr lang="lt-LT" sz="2000" dirty="0"/>
              <a:t>vykdoma nuo 2019-12-12</a:t>
            </a:r>
          </a:p>
          <a:p>
            <a:pPr marL="0" indent="0">
              <a:lnSpc>
                <a:spcPct val="100000"/>
              </a:lnSpc>
              <a:buNone/>
            </a:pPr>
            <a:r>
              <a:rPr lang="lt-LT" sz="2000" b="1" dirty="0"/>
              <a:t>Pagrindinė idėja: gyventojų ir </a:t>
            </a:r>
            <a:r>
              <a:rPr lang="lt-LT" sz="2000" dirty="0"/>
              <a:t>savanorių vadovaujamas apleistų namų identifikavimo ir dekonstrukcijos procesas, siekiant naudoti vietines medžiagas naujų, modernių namų statybai. </a:t>
            </a:r>
          </a:p>
          <a:p>
            <a:pPr marL="0" indent="0">
              <a:lnSpc>
                <a:spcPct val="100000"/>
              </a:lnSpc>
              <a:buNone/>
            </a:pPr>
            <a:r>
              <a:rPr lang="lt-LT" sz="2000" b="1" dirty="0"/>
              <a:t>Išmani iniciatyva: </a:t>
            </a:r>
            <a:r>
              <a:rPr lang="lt-LT" sz="2000" dirty="0"/>
              <a:t>ši iniciatyva protingai panaudoja ribotus išteklius, kad sukurtų naujas galimybes pakeisti kaimo ateities plėtros perspektyvas. Tai yra pavyzdys, kaip kaimo bendruomenė gali įgyvendinti naujas partnerystes. Nors dekonstrukcijas atlieka savanoriai ir gyventojai, tačiau pastatuose yra statybos inovacijų ir atnaujinimų. </a:t>
            </a:r>
          </a:p>
          <a:p>
            <a:pPr marL="0" indent="0">
              <a:lnSpc>
                <a:spcPct val="100000"/>
              </a:lnSpc>
              <a:buNone/>
            </a:pPr>
            <a:r>
              <a:rPr lang="lt-LT" sz="2000" b="1" dirty="0"/>
              <a:t>Projekto tinklapis: </a:t>
            </a:r>
            <a:r>
              <a:rPr lang="lt-LT" sz="2000" dirty="0">
                <a:hlinkClick r:id="rId6"/>
              </a:rPr>
              <a:t>https://torppakyla.yhdistysavain.fi/</a:t>
            </a:r>
            <a:r>
              <a:rPr lang="lt-LT" sz="2000" dirty="0"/>
              <a:t> </a:t>
            </a:r>
          </a:p>
        </p:txBody>
      </p:sp>
      <p:sp>
        <p:nvSpPr>
          <p:cNvPr id="22" name="AutoShape 2">
            <a:extLst>
              <a:ext uri="{FF2B5EF4-FFF2-40B4-BE49-F238E27FC236}">
                <a16:creationId xmlns:a16="http://schemas.microsoft.com/office/drawing/2014/main" id="{60ACE09B-956F-2CFD-DDC3-358257864EB4}"/>
              </a:ext>
            </a:extLst>
          </p:cNvPr>
          <p:cNvSpPr txBox="1">
            <a:spLocks noChangeAspect="1" noChangeArrowheads="1"/>
          </p:cNvSpPr>
          <p:nvPr/>
        </p:nvSpPr>
        <p:spPr bwMode="auto">
          <a:xfrm>
            <a:off x="8105774" y="4003263"/>
            <a:ext cx="4086225" cy="29613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lt-LT" sz="2000" b="1" dirty="0"/>
              <a:t>Gautas finansavimas - 26 500 Eur:</a:t>
            </a:r>
          </a:p>
          <a:p>
            <a:pPr lvl="1">
              <a:lnSpc>
                <a:spcPct val="100000"/>
              </a:lnSpc>
            </a:pPr>
            <a:r>
              <a:rPr lang="lt-LT" sz="1400" dirty="0"/>
              <a:t>Idėjų kūrimas, rengimas ir tyrimas;</a:t>
            </a:r>
          </a:p>
          <a:p>
            <a:pPr lvl="1">
              <a:lnSpc>
                <a:spcPct val="100000"/>
              </a:lnSpc>
            </a:pPr>
            <a:r>
              <a:rPr lang="lt-LT" sz="1400" dirty="0"/>
              <a:t>Architekto projektavimo darbai.</a:t>
            </a:r>
          </a:p>
        </p:txBody>
      </p:sp>
      <p:pic>
        <p:nvPicPr>
          <p:cNvPr id="9" name="Picture 6" descr="See the source image">
            <a:extLst>
              <a:ext uri="{FF2B5EF4-FFF2-40B4-BE49-F238E27FC236}">
                <a16:creationId xmlns:a16="http://schemas.microsoft.com/office/drawing/2014/main" id="{BF3F46A0-F4B4-ACF2-AF48-2CF85506DC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967350" cy="1390261"/>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Recycle outline">
            <a:extLst>
              <a:ext uri="{FF2B5EF4-FFF2-40B4-BE49-F238E27FC236}">
                <a16:creationId xmlns:a16="http://schemas.microsoft.com/office/drawing/2014/main" id="{5354FC9C-66EB-9974-38B7-F5FF9830A3F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735573" y="411163"/>
            <a:ext cx="914400" cy="914400"/>
          </a:xfrm>
          <a:prstGeom prst="rect">
            <a:avLst/>
          </a:prstGeom>
        </p:spPr>
      </p:pic>
      <p:pic>
        <p:nvPicPr>
          <p:cNvPr id="8" name="Picture 7">
            <a:extLst>
              <a:ext uri="{FF2B5EF4-FFF2-40B4-BE49-F238E27FC236}">
                <a16:creationId xmlns:a16="http://schemas.microsoft.com/office/drawing/2014/main" id="{9D985376-D724-A720-6B28-65CA3808896E}"/>
              </a:ext>
            </a:extLst>
          </p:cNvPr>
          <p:cNvPicPr>
            <a:picLocks noChangeAspect="1"/>
          </p:cNvPicPr>
          <p:nvPr/>
        </p:nvPicPr>
        <p:blipFill>
          <a:blip r:embed="rId10"/>
          <a:stretch>
            <a:fillRect/>
          </a:stretch>
        </p:blipFill>
        <p:spPr>
          <a:xfrm>
            <a:off x="8246997" y="1250113"/>
            <a:ext cx="3945003" cy="2632957"/>
          </a:xfrm>
          <a:prstGeom prst="rect">
            <a:avLst/>
          </a:prstGeom>
        </p:spPr>
      </p:pic>
    </p:spTree>
    <p:extLst>
      <p:ext uri="{BB962C8B-B14F-4D97-AF65-F5344CB8AC3E}">
        <p14:creationId xmlns:p14="http://schemas.microsoft.com/office/powerpoint/2010/main" val="2164177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4F554C2-4B07-A012-177F-68EBF59ACBD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11" name="Object 10" hidden="1">
                        <a:extLst>
                          <a:ext uri="{FF2B5EF4-FFF2-40B4-BE49-F238E27FC236}">
                            <a16:creationId xmlns:a16="http://schemas.microsoft.com/office/drawing/2014/main" id="{B4F554C2-4B07-A012-177F-68EBF59ACBD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9D2C3B2-4720-11A7-278D-0637DBE2DF77}"/>
              </a:ext>
            </a:extLst>
          </p:cNvPr>
          <p:cNvSpPr>
            <a:spLocks noGrp="1"/>
          </p:cNvSpPr>
          <p:nvPr>
            <p:ph type="title"/>
          </p:nvPr>
        </p:nvSpPr>
        <p:spPr>
          <a:xfrm>
            <a:off x="838200" y="0"/>
            <a:ext cx="10515600" cy="1325563"/>
          </a:xfrm>
        </p:spPr>
        <p:txBody>
          <a:bodyPr vert="horz">
            <a:normAutofit/>
          </a:bodyPr>
          <a:lstStyle/>
          <a:p>
            <a:pPr algn="ctr"/>
            <a:r>
              <a:rPr lang="lt-LT" sz="6000" dirty="0"/>
              <a:t>Aplinka</a:t>
            </a:r>
            <a:endParaRPr lang="en-US" sz="6000" dirty="0"/>
          </a:p>
        </p:txBody>
      </p:sp>
      <p:sp>
        <p:nvSpPr>
          <p:cNvPr id="12" name="AutoShape 2">
            <a:extLst>
              <a:ext uri="{FF2B5EF4-FFF2-40B4-BE49-F238E27FC236}">
                <a16:creationId xmlns:a16="http://schemas.microsoft.com/office/drawing/2014/main" id="{DADD6C8D-E870-46DA-713E-FD5864F9591C}"/>
              </a:ext>
            </a:extLst>
          </p:cNvPr>
          <p:cNvSpPr>
            <a:spLocks noGrp="1" noChangeAspect="1" noChangeArrowheads="1"/>
          </p:cNvSpPr>
          <p:nvPr>
            <p:ph idx="1"/>
          </p:nvPr>
        </p:nvSpPr>
        <p:spPr bwMode="auto">
          <a:xfrm>
            <a:off x="266924" y="1390261"/>
            <a:ext cx="7488907" cy="53536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lnSpcReduction="10000"/>
          </a:bodyPr>
          <a:lstStyle/>
          <a:p>
            <a:pPr marL="0" indent="0">
              <a:buNone/>
            </a:pPr>
            <a:r>
              <a:rPr lang="lt-LT" sz="2400" b="1" i="1" dirty="0"/>
              <a:t>Pavėžėjimo dalinimosi suoliukai</a:t>
            </a:r>
          </a:p>
          <a:p>
            <a:pPr marL="0" indent="0">
              <a:buNone/>
            </a:pPr>
            <a:r>
              <a:rPr lang="lt-LT" sz="2000" b="1" dirty="0"/>
              <a:t>Kur įgyvendinta: </a:t>
            </a:r>
            <a:r>
              <a:rPr lang="lt-LT" sz="2000" dirty="0"/>
              <a:t>Vokietija (Grafing)</a:t>
            </a:r>
          </a:p>
          <a:p>
            <a:pPr marL="0" indent="0">
              <a:buNone/>
            </a:pPr>
            <a:r>
              <a:rPr lang="lt-LT" sz="2000" b="1" dirty="0"/>
              <a:t>Data: </a:t>
            </a:r>
            <a:r>
              <a:rPr lang="lt-LT" sz="2000" dirty="0"/>
              <a:t>vykdoma nuo 2017-03-03</a:t>
            </a:r>
          </a:p>
          <a:p>
            <a:pPr marL="0" indent="0">
              <a:buNone/>
            </a:pPr>
            <a:r>
              <a:rPr lang="lt-LT" sz="2000" b="1" dirty="0"/>
              <a:t>Pagrindinė idėja: </a:t>
            </a:r>
            <a:r>
              <a:rPr lang="lt-LT" sz="2000" dirty="0"/>
              <a:t>pasidalijimo suoliukai yra įrengti gerai matomose vietose. Prie jų yra pritvirtinti ženklai su galimomis kelionės kryptimis. Jei kažkas nori keliauti ta kryptimi, jis turi iškelti tą ženklą ir įlipti į sustojusią, ta kryptimi keliaujančia, mašiną.   </a:t>
            </a:r>
          </a:p>
          <a:p>
            <a:pPr marL="0" indent="0">
              <a:lnSpc>
                <a:spcPct val="100000"/>
              </a:lnSpc>
              <a:buNone/>
            </a:pPr>
            <a:r>
              <a:rPr lang="lt-LT" sz="2000" b="1" dirty="0"/>
              <a:t>Išmani iniciatyva: </a:t>
            </a:r>
            <a:r>
              <a:rPr lang="lt-LT" sz="2000" dirty="0"/>
              <a:t>ši iniciatyva yra pigi, vietinio turizmo koncepcija. Pasidalijimo suoliukai suteikia asmenims galimybę būti mobiliems, jei jie neturi nuosavos transporto priemonės. Ši iniciatyva mažina CO2 emisijas, triukšmą.</a:t>
            </a:r>
          </a:p>
          <a:p>
            <a:pPr marL="0" indent="0">
              <a:lnSpc>
                <a:spcPct val="100000"/>
              </a:lnSpc>
              <a:buNone/>
            </a:pPr>
            <a:r>
              <a:rPr lang="lt-LT" sz="2000" b="1" dirty="0"/>
              <a:t>Ką tai duoda bendruomenei? </a:t>
            </a:r>
            <a:r>
              <a:rPr lang="lt-LT" sz="2000" dirty="0"/>
              <a:t>Ši iniciatyva didina vietos gyventojų aplinkosauginį sąmoningumą, dėl kurio padidėja tvarus vartojimas. </a:t>
            </a:r>
          </a:p>
          <a:p>
            <a:pPr marL="0" indent="0">
              <a:lnSpc>
                <a:spcPct val="100000"/>
              </a:lnSpc>
              <a:buNone/>
            </a:pPr>
            <a:r>
              <a:rPr lang="lt-LT" sz="2000" b="1" dirty="0"/>
              <a:t>Projekto tinklapis:</a:t>
            </a:r>
            <a:r>
              <a:rPr lang="en-US" sz="1800" u="sng" dirty="0">
                <a:solidFill>
                  <a:srgbClr val="0000FF"/>
                </a:solidFill>
                <a:effectLst/>
                <a:latin typeface="Calibri" panose="020F0502020204030204" pitchFamily="34" charset="0"/>
                <a:ea typeface="Calibri" panose="020F0502020204030204" pitchFamily="34" charset="0"/>
                <a:hlinkClick r:id="rId6"/>
              </a:rPr>
              <a:t>https://www.transitiongrafing.de/nahverkehrskonzept-mitfahrbank/</a:t>
            </a:r>
            <a:r>
              <a:rPr lang="en-US" sz="1800" dirty="0">
                <a:effectLst/>
                <a:latin typeface="Calibri" panose="020F0502020204030204" pitchFamily="34" charset="0"/>
                <a:ea typeface="Calibri" panose="020F0502020204030204" pitchFamily="34" charset="0"/>
              </a:rPr>
              <a:t> </a:t>
            </a:r>
            <a:endParaRPr lang="lt-LT" sz="2000" dirty="0"/>
          </a:p>
        </p:txBody>
      </p:sp>
      <p:sp>
        <p:nvSpPr>
          <p:cNvPr id="22" name="AutoShape 2">
            <a:extLst>
              <a:ext uri="{FF2B5EF4-FFF2-40B4-BE49-F238E27FC236}">
                <a16:creationId xmlns:a16="http://schemas.microsoft.com/office/drawing/2014/main" id="{60ACE09B-956F-2CFD-DDC3-358257864EB4}"/>
              </a:ext>
            </a:extLst>
          </p:cNvPr>
          <p:cNvSpPr txBox="1">
            <a:spLocks noChangeAspect="1" noChangeArrowheads="1"/>
          </p:cNvSpPr>
          <p:nvPr/>
        </p:nvSpPr>
        <p:spPr bwMode="auto">
          <a:xfrm>
            <a:off x="8105774" y="4003263"/>
            <a:ext cx="4086225" cy="29613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lt-LT" sz="2000" b="1" dirty="0"/>
              <a:t>Gautas finansavimas - 6 000 Eur:</a:t>
            </a:r>
          </a:p>
          <a:p>
            <a:pPr lvl="1">
              <a:lnSpc>
                <a:spcPct val="100000"/>
              </a:lnSpc>
            </a:pPr>
            <a:r>
              <a:rPr lang="lt-LT" sz="1400" dirty="0"/>
              <a:t>Suoliukų ir ženklų pastatymas.</a:t>
            </a:r>
          </a:p>
        </p:txBody>
      </p:sp>
      <p:pic>
        <p:nvPicPr>
          <p:cNvPr id="9" name="Picture 6" descr="See the source image">
            <a:extLst>
              <a:ext uri="{FF2B5EF4-FFF2-40B4-BE49-F238E27FC236}">
                <a16:creationId xmlns:a16="http://schemas.microsoft.com/office/drawing/2014/main" id="{BF3F46A0-F4B4-ACF2-AF48-2CF85506DC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967350" cy="1390261"/>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descr="Recycle outline">
            <a:extLst>
              <a:ext uri="{FF2B5EF4-FFF2-40B4-BE49-F238E27FC236}">
                <a16:creationId xmlns:a16="http://schemas.microsoft.com/office/drawing/2014/main" id="{B3D57023-B2CE-5C01-F316-5F57736EA83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714210" y="411163"/>
            <a:ext cx="914400" cy="914400"/>
          </a:xfrm>
          <a:prstGeom prst="rect">
            <a:avLst/>
          </a:prstGeom>
        </p:spPr>
      </p:pic>
      <p:pic>
        <p:nvPicPr>
          <p:cNvPr id="5" name="Picture 4">
            <a:extLst>
              <a:ext uri="{FF2B5EF4-FFF2-40B4-BE49-F238E27FC236}">
                <a16:creationId xmlns:a16="http://schemas.microsoft.com/office/drawing/2014/main" id="{49703B54-2DA6-F04C-0ABD-AD8DAF6009B2}"/>
              </a:ext>
            </a:extLst>
          </p:cNvPr>
          <p:cNvPicPr>
            <a:picLocks noChangeAspect="1"/>
          </p:cNvPicPr>
          <p:nvPr/>
        </p:nvPicPr>
        <p:blipFill>
          <a:blip r:embed="rId10"/>
          <a:stretch>
            <a:fillRect/>
          </a:stretch>
        </p:blipFill>
        <p:spPr>
          <a:xfrm>
            <a:off x="7905749" y="1164813"/>
            <a:ext cx="4286250" cy="2838450"/>
          </a:xfrm>
          <a:prstGeom prst="rect">
            <a:avLst/>
          </a:prstGeom>
        </p:spPr>
      </p:pic>
    </p:spTree>
    <p:extLst>
      <p:ext uri="{BB962C8B-B14F-4D97-AF65-F5344CB8AC3E}">
        <p14:creationId xmlns:p14="http://schemas.microsoft.com/office/powerpoint/2010/main" val="1615948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4F554C2-4B07-A012-177F-68EBF59ACBD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11" name="Object 10" hidden="1">
                        <a:extLst>
                          <a:ext uri="{FF2B5EF4-FFF2-40B4-BE49-F238E27FC236}">
                            <a16:creationId xmlns:a16="http://schemas.microsoft.com/office/drawing/2014/main" id="{B4F554C2-4B07-A012-177F-68EBF59ACBD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9D2C3B2-4720-11A7-278D-0637DBE2DF77}"/>
              </a:ext>
            </a:extLst>
          </p:cNvPr>
          <p:cNvSpPr>
            <a:spLocks noGrp="1"/>
          </p:cNvSpPr>
          <p:nvPr>
            <p:ph type="title"/>
          </p:nvPr>
        </p:nvSpPr>
        <p:spPr>
          <a:xfrm>
            <a:off x="838200" y="0"/>
            <a:ext cx="10515600" cy="1325563"/>
          </a:xfrm>
        </p:spPr>
        <p:txBody>
          <a:bodyPr vert="horz">
            <a:normAutofit/>
          </a:bodyPr>
          <a:lstStyle/>
          <a:p>
            <a:pPr algn="ctr"/>
            <a:r>
              <a:rPr lang="lt-LT" sz="6000" dirty="0"/>
              <a:t>Aplinka</a:t>
            </a:r>
            <a:endParaRPr lang="en-US" sz="6000" dirty="0"/>
          </a:p>
        </p:txBody>
      </p:sp>
      <p:sp>
        <p:nvSpPr>
          <p:cNvPr id="12" name="AutoShape 2">
            <a:extLst>
              <a:ext uri="{FF2B5EF4-FFF2-40B4-BE49-F238E27FC236}">
                <a16:creationId xmlns:a16="http://schemas.microsoft.com/office/drawing/2014/main" id="{DADD6C8D-E870-46DA-713E-FD5864F9591C}"/>
              </a:ext>
            </a:extLst>
          </p:cNvPr>
          <p:cNvSpPr>
            <a:spLocks noGrp="1" noChangeAspect="1" noChangeArrowheads="1"/>
          </p:cNvSpPr>
          <p:nvPr>
            <p:ph idx="1"/>
          </p:nvPr>
        </p:nvSpPr>
        <p:spPr bwMode="auto">
          <a:xfrm>
            <a:off x="266924" y="1390261"/>
            <a:ext cx="7488907" cy="53536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pPr marL="0" indent="0">
              <a:buNone/>
            </a:pPr>
            <a:r>
              <a:rPr lang="lt-LT" sz="2400" b="1" i="1" dirty="0"/>
              <a:t>Nuolatinis vandens rodiklių stebėjimas</a:t>
            </a:r>
          </a:p>
          <a:p>
            <a:pPr marL="0" indent="0">
              <a:buNone/>
            </a:pPr>
            <a:r>
              <a:rPr lang="lt-LT" sz="2000" b="1" dirty="0"/>
              <a:t>Kur įgyvendinta: </a:t>
            </a:r>
            <a:r>
              <a:rPr lang="lt-LT" sz="2000" dirty="0"/>
              <a:t>Graikija (Kythera)</a:t>
            </a:r>
          </a:p>
          <a:p>
            <a:pPr marL="0" indent="0">
              <a:buNone/>
            </a:pPr>
            <a:r>
              <a:rPr lang="lt-LT" sz="2000" b="1" dirty="0"/>
              <a:t>Data: </a:t>
            </a:r>
            <a:r>
              <a:rPr lang="lt-LT" sz="2000" dirty="0"/>
              <a:t>2018-10-29 – 2020-08-29</a:t>
            </a:r>
          </a:p>
          <a:p>
            <a:pPr marL="0" indent="0">
              <a:lnSpc>
                <a:spcPct val="100000"/>
              </a:lnSpc>
              <a:buNone/>
            </a:pPr>
            <a:r>
              <a:rPr lang="lt-LT" sz="2000" b="1" dirty="0"/>
              <a:t>Pagrindinė idėja: </a:t>
            </a:r>
            <a:r>
              <a:rPr lang="lt-LT" sz="2000" dirty="0"/>
              <a:t>šis sprendimas susijęs su modernios telemetrinės įrangos, tiekiamo vandens kiekio ir kokybės matavimo ir nuotolinio valdymo bei aktyvaus nuotėkio aptikimo įrangos įrengimu. Sistema apima Centrinį valdymo pultą, prieinamą kompetentingiems Savivaldybės darbuotojams ir kuris renka ir apdoroja duomenis iš 51 vietinio valdymo posto.</a:t>
            </a:r>
          </a:p>
          <a:p>
            <a:pPr marL="0" indent="0">
              <a:lnSpc>
                <a:spcPct val="100000"/>
              </a:lnSpc>
              <a:buNone/>
            </a:pPr>
            <a:r>
              <a:rPr lang="lt-LT" sz="2000" b="1" dirty="0"/>
              <a:t>Išmani iniciatyva: </a:t>
            </a:r>
            <a:r>
              <a:rPr lang="lt-LT" sz="2000" dirty="0"/>
              <a:t>ši iniciatyva naudoja modernias technologijas ir įranga, siekiant išspręsti aplinkosaugos ir ekonominius iššūkius mažinant vandens nuostolius kaimo vietovėse.</a:t>
            </a:r>
          </a:p>
          <a:p>
            <a:pPr marL="0" indent="0">
              <a:lnSpc>
                <a:spcPct val="100000"/>
              </a:lnSpc>
              <a:buNone/>
            </a:pPr>
            <a:r>
              <a:rPr lang="lt-LT" sz="2000" b="1" dirty="0"/>
              <a:t>Ką tai duoda bendruomenei? </a:t>
            </a:r>
            <a:r>
              <a:rPr lang="lt-LT" sz="2000" dirty="0"/>
              <a:t>Ši iniciatyva užtikrins pakankamą ir pastovų vandens tiekimą namams ir įmonėms. </a:t>
            </a:r>
          </a:p>
        </p:txBody>
      </p:sp>
      <p:sp>
        <p:nvSpPr>
          <p:cNvPr id="22" name="AutoShape 2">
            <a:extLst>
              <a:ext uri="{FF2B5EF4-FFF2-40B4-BE49-F238E27FC236}">
                <a16:creationId xmlns:a16="http://schemas.microsoft.com/office/drawing/2014/main" id="{60ACE09B-956F-2CFD-DDC3-358257864EB4}"/>
              </a:ext>
            </a:extLst>
          </p:cNvPr>
          <p:cNvSpPr txBox="1">
            <a:spLocks noChangeAspect="1" noChangeArrowheads="1"/>
          </p:cNvSpPr>
          <p:nvPr/>
        </p:nvSpPr>
        <p:spPr bwMode="auto">
          <a:xfrm>
            <a:off x="8022756" y="4003263"/>
            <a:ext cx="4169244" cy="29613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lt-LT" sz="2000" b="1" dirty="0"/>
              <a:t>Gautas finansavimas – 1 891 577 Eur:</a:t>
            </a:r>
          </a:p>
          <a:p>
            <a:pPr lvl="1">
              <a:lnSpc>
                <a:spcPct val="100000"/>
              </a:lnSpc>
            </a:pPr>
            <a:r>
              <a:rPr lang="lt-LT" sz="1400" dirty="0"/>
              <a:t>Pradinės/sukūrimo išlaidos.</a:t>
            </a:r>
          </a:p>
        </p:txBody>
      </p:sp>
      <p:pic>
        <p:nvPicPr>
          <p:cNvPr id="9" name="Picture 6" descr="See the source image">
            <a:extLst>
              <a:ext uri="{FF2B5EF4-FFF2-40B4-BE49-F238E27FC236}">
                <a16:creationId xmlns:a16="http://schemas.microsoft.com/office/drawing/2014/main" id="{BF3F46A0-F4B4-ACF2-AF48-2CF85506DC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967350" cy="1390261"/>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descr="Recycle outline">
            <a:extLst>
              <a:ext uri="{FF2B5EF4-FFF2-40B4-BE49-F238E27FC236}">
                <a16:creationId xmlns:a16="http://schemas.microsoft.com/office/drawing/2014/main" id="{BE49F10E-61D9-2AF2-49E6-6E3CC9F99B7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64170" y="381291"/>
            <a:ext cx="914400" cy="914400"/>
          </a:xfrm>
          <a:prstGeom prst="rect">
            <a:avLst/>
          </a:prstGeom>
        </p:spPr>
      </p:pic>
      <p:pic>
        <p:nvPicPr>
          <p:cNvPr id="7" name="Picture 6">
            <a:extLst>
              <a:ext uri="{FF2B5EF4-FFF2-40B4-BE49-F238E27FC236}">
                <a16:creationId xmlns:a16="http://schemas.microsoft.com/office/drawing/2014/main" id="{8784EE2D-43F4-E583-7734-D0D313E99536}"/>
              </a:ext>
            </a:extLst>
          </p:cNvPr>
          <p:cNvPicPr>
            <a:picLocks noChangeAspect="1"/>
          </p:cNvPicPr>
          <p:nvPr/>
        </p:nvPicPr>
        <p:blipFill>
          <a:blip r:embed="rId9"/>
          <a:stretch>
            <a:fillRect/>
          </a:stretch>
        </p:blipFill>
        <p:spPr>
          <a:xfrm>
            <a:off x="7589791" y="838491"/>
            <a:ext cx="4602210" cy="3099027"/>
          </a:xfrm>
          <a:prstGeom prst="rect">
            <a:avLst/>
          </a:prstGeom>
        </p:spPr>
      </p:pic>
    </p:spTree>
    <p:extLst>
      <p:ext uri="{BB962C8B-B14F-4D97-AF65-F5344CB8AC3E}">
        <p14:creationId xmlns:p14="http://schemas.microsoft.com/office/powerpoint/2010/main" val="1017521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4F554C2-4B07-A012-177F-68EBF59ACBD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11" name="Object 10" hidden="1">
                        <a:extLst>
                          <a:ext uri="{FF2B5EF4-FFF2-40B4-BE49-F238E27FC236}">
                            <a16:creationId xmlns:a16="http://schemas.microsoft.com/office/drawing/2014/main" id="{B4F554C2-4B07-A012-177F-68EBF59ACBD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9D2C3B2-4720-11A7-278D-0637DBE2DF77}"/>
              </a:ext>
            </a:extLst>
          </p:cNvPr>
          <p:cNvSpPr>
            <a:spLocks noGrp="1"/>
          </p:cNvSpPr>
          <p:nvPr>
            <p:ph type="title"/>
          </p:nvPr>
        </p:nvSpPr>
        <p:spPr>
          <a:xfrm>
            <a:off x="838200" y="0"/>
            <a:ext cx="10515600" cy="1325563"/>
          </a:xfrm>
        </p:spPr>
        <p:txBody>
          <a:bodyPr vert="horz">
            <a:normAutofit/>
          </a:bodyPr>
          <a:lstStyle/>
          <a:p>
            <a:pPr algn="ctr"/>
            <a:r>
              <a:rPr lang="lt-LT" sz="6000" dirty="0"/>
              <a:t>Aplinka</a:t>
            </a:r>
            <a:endParaRPr lang="en-US" sz="6000" dirty="0"/>
          </a:p>
        </p:txBody>
      </p:sp>
      <p:sp>
        <p:nvSpPr>
          <p:cNvPr id="12" name="AutoShape 2">
            <a:extLst>
              <a:ext uri="{FF2B5EF4-FFF2-40B4-BE49-F238E27FC236}">
                <a16:creationId xmlns:a16="http://schemas.microsoft.com/office/drawing/2014/main" id="{DADD6C8D-E870-46DA-713E-FD5864F9591C}"/>
              </a:ext>
            </a:extLst>
          </p:cNvPr>
          <p:cNvSpPr>
            <a:spLocks noGrp="1" noChangeAspect="1" noChangeArrowheads="1"/>
          </p:cNvSpPr>
          <p:nvPr>
            <p:ph idx="1"/>
          </p:nvPr>
        </p:nvSpPr>
        <p:spPr bwMode="auto">
          <a:xfrm>
            <a:off x="266924" y="1390261"/>
            <a:ext cx="7488907" cy="53536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lnSpcReduction="10000"/>
          </a:bodyPr>
          <a:lstStyle/>
          <a:p>
            <a:pPr marL="0" indent="0">
              <a:buNone/>
            </a:pPr>
            <a:r>
              <a:rPr lang="lt-LT" sz="2400" b="1" i="1" dirty="0"/>
              <a:t>Kaimo apsaugos zona</a:t>
            </a:r>
          </a:p>
          <a:p>
            <a:pPr marL="0" indent="0">
              <a:buNone/>
            </a:pPr>
            <a:r>
              <a:rPr lang="lt-LT" sz="2000" b="1" dirty="0"/>
              <a:t>Kur įgyvendinta: Portugalija (</a:t>
            </a:r>
            <a:r>
              <a:rPr lang="lt-LT" sz="1600" b="1" i="0" dirty="0">
                <a:solidFill>
                  <a:srgbClr val="075555"/>
                </a:solidFill>
                <a:effectLst/>
                <a:latin typeface="Montserrat" panose="00000500000000000000" pitchFamily="2" charset="-70"/>
              </a:rPr>
              <a:t> </a:t>
            </a:r>
            <a:r>
              <a:rPr lang="lt-LT" sz="1600" b="1" i="0" dirty="0" err="1">
                <a:effectLst/>
                <a:latin typeface="Montserrat" panose="00000500000000000000" pitchFamily="2" charset="-70"/>
              </a:rPr>
              <a:t>Ferraria</a:t>
            </a:r>
            <a:r>
              <a:rPr lang="lt-LT" sz="1600" b="1" i="0" dirty="0">
                <a:effectLst/>
                <a:latin typeface="Montserrat" panose="00000500000000000000" pitchFamily="2" charset="-70"/>
              </a:rPr>
              <a:t> de </a:t>
            </a:r>
            <a:r>
              <a:rPr lang="lt-LT" sz="1600" b="1" i="0" dirty="0" err="1">
                <a:effectLst/>
                <a:latin typeface="Montserrat" panose="00000500000000000000" pitchFamily="2" charset="-70"/>
              </a:rPr>
              <a:t>São</a:t>
            </a:r>
            <a:r>
              <a:rPr lang="lt-LT" sz="1600" b="1" i="0" dirty="0">
                <a:effectLst/>
                <a:latin typeface="Montserrat" panose="00000500000000000000" pitchFamily="2" charset="-70"/>
              </a:rPr>
              <a:t> </a:t>
            </a:r>
            <a:r>
              <a:rPr lang="lt-LT" sz="1600" b="1" i="0" dirty="0" err="1">
                <a:effectLst/>
                <a:latin typeface="Montserrat" panose="00000500000000000000" pitchFamily="2" charset="-70"/>
              </a:rPr>
              <a:t>João</a:t>
            </a:r>
            <a:r>
              <a:rPr lang="lt-LT" sz="1600" b="1" i="0" dirty="0">
                <a:effectLst/>
                <a:latin typeface="Montserrat" panose="00000500000000000000" pitchFamily="2" charset="-70"/>
              </a:rPr>
              <a:t> </a:t>
            </a:r>
            <a:r>
              <a:rPr lang="lt-LT" sz="1600" b="1" i="0" dirty="0">
                <a:solidFill>
                  <a:srgbClr val="075555"/>
                </a:solidFill>
                <a:effectLst/>
                <a:latin typeface="Montserrat" panose="00000500000000000000" pitchFamily="2" charset="-70"/>
              </a:rPr>
              <a:t>)</a:t>
            </a:r>
            <a:endParaRPr lang="lt-LT" sz="2000" b="1" dirty="0"/>
          </a:p>
          <a:p>
            <a:pPr marL="0" indent="0">
              <a:buNone/>
            </a:pPr>
            <a:r>
              <a:rPr lang="lt-LT" sz="2000" b="1" dirty="0"/>
              <a:t>Data: </a:t>
            </a:r>
            <a:r>
              <a:rPr lang="lt-LT" sz="2000" dirty="0"/>
              <a:t>2017 – 2021</a:t>
            </a:r>
          </a:p>
          <a:p>
            <a:pPr marL="0" indent="0">
              <a:lnSpc>
                <a:spcPct val="100000"/>
              </a:lnSpc>
              <a:buNone/>
            </a:pPr>
            <a:r>
              <a:rPr lang="lt-LT" sz="2000" b="1" dirty="0"/>
              <a:t>Pagrindinė idėja: b</a:t>
            </a:r>
            <a:r>
              <a:rPr lang="lt-LT" sz="2000" dirty="0"/>
              <a:t>endruomenės inicijuota miškotvarkos sistema, skirta apsaugoti kaimą nuo gaisro bei atkurti aplinkinę miškų ūkio teritoriją ir kraštovaizdį</a:t>
            </a:r>
            <a:r>
              <a:rPr lang="lt-LT" sz="2000" b="1" dirty="0"/>
              <a:t>.</a:t>
            </a:r>
            <a:endParaRPr lang="lt-LT" sz="2000" dirty="0"/>
          </a:p>
          <a:p>
            <a:pPr marL="0" indent="0">
              <a:lnSpc>
                <a:spcPct val="100000"/>
              </a:lnSpc>
              <a:buNone/>
            </a:pPr>
            <a:r>
              <a:rPr lang="lt-LT" sz="2000" b="1" dirty="0"/>
              <a:t>Išmani iniciatyva</a:t>
            </a:r>
            <a:r>
              <a:rPr lang="lt-LT" sz="2000" dirty="0"/>
              <a:t>: Sprendimas yra socialinių naujovių pavyzdys, kilęs dėl 2017 m. miško gaisro. Vietos bendruomenė ne tik paskatino visos bendruomenės telkimąsi dėl bendrų interesų ir vizijos, bet ir nusprendė imtis veiksmų į savo rankas, nes nenorėjo laukti politinio ir teritorinio planavimo sprendimo, kuris dažniausiai užtrunka per ilgai ir kartais neatitinka specifinių kaimo bendruomenių poreikių.</a:t>
            </a:r>
            <a:endParaRPr lang="lt-LT" sz="2000" b="1" dirty="0"/>
          </a:p>
          <a:p>
            <a:pPr marL="0" indent="0">
              <a:lnSpc>
                <a:spcPct val="100000"/>
              </a:lnSpc>
              <a:buNone/>
            </a:pPr>
            <a:r>
              <a:rPr lang="lt-LT" sz="2000" b="1" dirty="0"/>
              <a:t>Ką tai duoda bendruomenei? </a:t>
            </a:r>
            <a:r>
              <a:rPr lang="lt-LT" sz="2000" dirty="0"/>
              <a:t>Socialinio kapitalo didinimas, bendruomenės įsitraukimas dalyvauti plėtros procesuose, padidina vietos gyventojų ir turistų pasitikėjimo ir saugumo jausmą. </a:t>
            </a:r>
          </a:p>
        </p:txBody>
      </p:sp>
      <p:sp>
        <p:nvSpPr>
          <p:cNvPr id="22" name="AutoShape 2">
            <a:extLst>
              <a:ext uri="{FF2B5EF4-FFF2-40B4-BE49-F238E27FC236}">
                <a16:creationId xmlns:a16="http://schemas.microsoft.com/office/drawing/2014/main" id="{60ACE09B-956F-2CFD-DDC3-358257864EB4}"/>
              </a:ext>
            </a:extLst>
          </p:cNvPr>
          <p:cNvSpPr txBox="1">
            <a:spLocks noChangeAspect="1" noChangeArrowheads="1"/>
          </p:cNvSpPr>
          <p:nvPr/>
        </p:nvSpPr>
        <p:spPr bwMode="auto">
          <a:xfrm>
            <a:off x="7755831" y="4003263"/>
            <a:ext cx="4436169" cy="29613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lt-LT" sz="2000" b="1" dirty="0"/>
              <a:t>Gautas finansavimas – 45.000 Eur:</a:t>
            </a:r>
          </a:p>
          <a:p>
            <a:pPr lvl="1">
              <a:lnSpc>
                <a:spcPct val="100000"/>
              </a:lnSpc>
            </a:pPr>
            <a:r>
              <a:rPr lang="lt-LT" sz="1400" dirty="0"/>
              <a:t>Savanoriškų ir aplinkosauginio sąmoningumo didinimo veiksmų organizavimas.</a:t>
            </a:r>
          </a:p>
          <a:p>
            <a:pPr lvl="1">
              <a:lnSpc>
                <a:spcPct val="100000"/>
              </a:lnSpc>
            </a:pPr>
            <a:r>
              <a:rPr lang="lt-LT" sz="1400" dirty="0"/>
              <a:t>Bendrosios išlaidos pvz. smulkūs pirkiniai, medžiai, maistas ir medžiagos savanoriams.</a:t>
            </a:r>
          </a:p>
          <a:p>
            <a:pPr lvl="1">
              <a:lnSpc>
                <a:spcPct val="100000"/>
              </a:lnSpc>
            </a:pPr>
            <a:r>
              <a:rPr lang="lt-LT" sz="1400" dirty="0"/>
              <a:t>Medžių pirkimas.</a:t>
            </a:r>
          </a:p>
          <a:p>
            <a:pPr lvl="1">
              <a:lnSpc>
                <a:spcPct val="100000"/>
              </a:lnSpc>
            </a:pPr>
            <a:r>
              <a:rPr lang="lt-LT" sz="1400" dirty="0"/>
              <a:t>Išorinė techninė ekspertizė planuojant ir įgyvendinant pirmąjį pagrindinio plano etapą.</a:t>
            </a:r>
          </a:p>
          <a:p>
            <a:pPr lvl="1">
              <a:lnSpc>
                <a:spcPct val="100000"/>
              </a:lnSpc>
            </a:pPr>
            <a:endParaRPr lang="lt-LT" sz="1400" dirty="0"/>
          </a:p>
        </p:txBody>
      </p:sp>
      <p:pic>
        <p:nvPicPr>
          <p:cNvPr id="9" name="Picture 6" descr="See the source image">
            <a:extLst>
              <a:ext uri="{FF2B5EF4-FFF2-40B4-BE49-F238E27FC236}">
                <a16:creationId xmlns:a16="http://schemas.microsoft.com/office/drawing/2014/main" id="{BF3F46A0-F4B4-ACF2-AF48-2CF85506DC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967350" cy="1390261"/>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descr="Recycle outline">
            <a:extLst>
              <a:ext uri="{FF2B5EF4-FFF2-40B4-BE49-F238E27FC236}">
                <a16:creationId xmlns:a16="http://schemas.microsoft.com/office/drawing/2014/main" id="{BE49F10E-61D9-2AF2-49E6-6E3CC9F99B7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64170" y="381291"/>
            <a:ext cx="914400" cy="914400"/>
          </a:xfrm>
          <a:prstGeom prst="rect">
            <a:avLst/>
          </a:prstGeom>
        </p:spPr>
      </p:pic>
      <p:pic>
        <p:nvPicPr>
          <p:cNvPr id="3" name="Paveikslėlis 2">
            <a:extLst>
              <a:ext uri="{FF2B5EF4-FFF2-40B4-BE49-F238E27FC236}">
                <a16:creationId xmlns:a16="http://schemas.microsoft.com/office/drawing/2014/main" id="{4496D1EB-CFE6-6467-B1F3-A7C70F4F56BA}"/>
              </a:ext>
            </a:extLst>
          </p:cNvPr>
          <p:cNvPicPr>
            <a:picLocks noChangeAspect="1"/>
          </p:cNvPicPr>
          <p:nvPr/>
        </p:nvPicPr>
        <p:blipFill>
          <a:blip r:embed="rId9"/>
          <a:stretch>
            <a:fillRect/>
          </a:stretch>
        </p:blipFill>
        <p:spPr>
          <a:xfrm>
            <a:off x="7954587" y="1224543"/>
            <a:ext cx="4071033" cy="2714022"/>
          </a:xfrm>
          <a:prstGeom prst="rect">
            <a:avLst/>
          </a:prstGeom>
        </p:spPr>
      </p:pic>
    </p:spTree>
    <p:extLst>
      <p:ext uri="{BB962C8B-B14F-4D97-AF65-F5344CB8AC3E}">
        <p14:creationId xmlns:p14="http://schemas.microsoft.com/office/powerpoint/2010/main" val="20048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4F554C2-4B07-A012-177F-68EBF59ACBD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11" name="Object 10" hidden="1">
                        <a:extLst>
                          <a:ext uri="{FF2B5EF4-FFF2-40B4-BE49-F238E27FC236}">
                            <a16:creationId xmlns:a16="http://schemas.microsoft.com/office/drawing/2014/main" id="{B4F554C2-4B07-A012-177F-68EBF59ACBD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9D2C3B2-4720-11A7-278D-0637DBE2DF77}"/>
              </a:ext>
            </a:extLst>
          </p:cNvPr>
          <p:cNvSpPr>
            <a:spLocks noGrp="1"/>
          </p:cNvSpPr>
          <p:nvPr>
            <p:ph type="title"/>
          </p:nvPr>
        </p:nvSpPr>
        <p:spPr>
          <a:xfrm>
            <a:off x="838200" y="0"/>
            <a:ext cx="10515600" cy="1325563"/>
          </a:xfrm>
        </p:spPr>
        <p:txBody>
          <a:bodyPr vert="horz">
            <a:normAutofit/>
          </a:bodyPr>
          <a:lstStyle/>
          <a:p>
            <a:pPr algn="ctr"/>
            <a:r>
              <a:rPr lang="lt-LT" sz="6000" dirty="0"/>
              <a:t>Ryšys ir mobilumas</a:t>
            </a:r>
            <a:endParaRPr lang="en-US" sz="6000" dirty="0"/>
          </a:p>
        </p:txBody>
      </p:sp>
      <p:sp>
        <p:nvSpPr>
          <p:cNvPr id="12" name="AutoShape 2">
            <a:extLst>
              <a:ext uri="{FF2B5EF4-FFF2-40B4-BE49-F238E27FC236}">
                <a16:creationId xmlns:a16="http://schemas.microsoft.com/office/drawing/2014/main" id="{DADD6C8D-E870-46DA-713E-FD5864F9591C}"/>
              </a:ext>
            </a:extLst>
          </p:cNvPr>
          <p:cNvSpPr>
            <a:spLocks noGrp="1" noChangeAspect="1" noChangeArrowheads="1"/>
          </p:cNvSpPr>
          <p:nvPr>
            <p:ph idx="1"/>
          </p:nvPr>
        </p:nvSpPr>
        <p:spPr bwMode="auto">
          <a:xfrm>
            <a:off x="266924" y="1390261"/>
            <a:ext cx="7488907" cy="53536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92500"/>
          </a:bodyPr>
          <a:lstStyle/>
          <a:p>
            <a:pPr marL="0" indent="0">
              <a:buNone/>
            </a:pPr>
            <a:r>
              <a:rPr lang="lt-LT" sz="2400" b="1" i="1" dirty="0"/>
              <a:t>Atviras maisto centras</a:t>
            </a:r>
          </a:p>
          <a:p>
            <a:pPr marL="0" indent="0">
              <a:buNone/>
            </a:pPr>
            <a:r>
              <a:rPr lang="lt-LT" sz="2000" b="1" dirty="0"/>
              <a:t>Kur įgyvendinta: </a:t>
            </a:r>
            <a:r>
              <a:rPr lang="lt-LT" sz="2000" dirty="0"/>
              <a:t>Airija (Cloughjordan, Tipperary grafystė)</a:t>
            </a:r>
          </a:p>
          <a:p>
            <a:pPr marL="0" indent="0">
              <a:buNone/>
            </a:pPr>
            <a:r>
              <a:rPr lang="lt-LT" sz="2000" b="1" dirty="0"/>
              <a:t>Data: </a:t>
            </a:r>
            <a:r>
              <a:rPr lang="lt-LT" sz="2000" dirty="0"/>
              <a:t>vykdoma nuo 2020-12-12</a:t>
            </a:r>
          </a:p>
          <a:p>
            <a:pPr marL="0" indent="0">
              <a:lnSpc>
                <a:spcPct val="100000"/>
              </a:lnSpc>
              <a:buNone/>
            </a:pPr>
            <a:r>
              <a:rPr lang="lt-LT" sz="2000" b="1" dirty="0"/>
              <a:t>Pagrindinė idėja: </a:t>
            </a:r>
            <a:r>
              <a:rPr lang="lt-LT" sz="2000" dirty="0"/>
              <a:t>atviras maisto centras yra ūkininkų ir vietinių gamintojų bendruomenė, kuri sujungia jėgas, kad parduotų savo produkciją per bendruomenei priklausančią programinės įrangos platformą, specialiai sukurtą maisto pardavimui.</a:t>
            </a:r>
          </a:p>
          <a:p>
            <a:pPr marL="0" indent="0">
              <a:lnSpc>
                <a:spcPct val="100000"/>
              </a:lnSpc>
              <a:buNone/>
            </a:pPr>
            <a:r>
              <a:rPr lang="lt-LT" sz="2000" b="1" dirty="0"/>
              <a:t>Išmani iniciatyva: </a:t>
            </a:r>
            <a:r>
              <a:rPr lang="lt-LT" sz="2000" dirty="0"/>
              <a:t>ši iniciatyva yra skaitmeninis atsakas į ūkininkų ir kitų gamintojų poreikį patekti į vietines rinkas, o kaimo vietovių vartotojams – tiekti vietoje gaminamo, sveikesnio maisto ir kitų regioninių amatininkų gaminius ir prekes.</a:t>
            </a:r>
          </a:p>
          <a:p>
            <a:pPr marL="0" indent="0">
              <a:lnSpc>
                <a:spcPct val="100000"/>
              </a:lnSpc>
              <a:buNone/>
            </a:pPr>
            <a:r>
              <a:rPr lang="lt-LT" sz="2000" b="1" dirty="0"/>
              <a:t>Ką tai duoda bendruomenei? </a:t>
            </a:r>
            <a:r>
              <a:rPr lang="lt-LT" sz="2000" dirty="0"/>
              <a:t>Ši iniciatyva suteikia kelius į rinką vietinėms smulkaus maisto ir kitoms įmonėms, didina vietos ekonominį atsparumą ir suteikia pažangų kaimo atkūrimo modelį. </a:t>
            </a:r>
          </a:p>
          <a:p>
            <a:pPr marL="0" indent="0">
              <a:lnSpc>
                <a:spcPct val="100000"/>
              </a:lnSpc>
              <a:buNone/>
            </a:pPr>
            <a:r>
              <a:rPr lang="lt-LT" sz="2000" b="1" dirty="0"/>
              <a:t>Projekto tinklapis: </a:t>
            </a:r>
            <a:r>
              <a:rPr lang="lt-LT" sz="2000" dirty="0">
                <a:hlinkClick r:id="rId6"/>
              </a:rPr>
              <a:t>https://cloughjordancommunityfarm.ie/</a:t>
            </a:r>
            <a:r>
              <a:rPr lang="lt-LT" sz="2000" dirty="0"/>
              <a:t> </a:t>
            </a:r>
          </a:p>
        </p:txBody>
      </p:sp>
      <p:sp>
        <p:nvSpPr>
          <p:cNvPr id="22" name="AutoShape 2">
            <a:extLst>
              <a:ext uri="{FF2B5EF4-FFF2-40B4-BE49-F238E27FC236}">
                <a16:creationId xmlns:a16="http://schemas.microsoft.com/office/drawing/2014/main" id="{60ACE09B-956F-2CFD-DDC3-358257864EB4}"/>
              </a:ext>
            </a:extLst>
          </p:cNvPr>
          <p:cNvSpPr txBox="1">
            <a:spLocks noChangeAspect="1" noChangeArrowheads="1"/>
          </p:cNvSpPr>
          <p:nvPr/>
        </p:nvSpPr>
        <p:spPr bwMode="auto">
          <a:xfrm>
            <a:off x="8022756" y="4003263"/>
            <a:ext cx="4169244" cy="29613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lt-LT" sz="2000" b="1" dirty="0"/>
              <a:t>Finansiniai poreikiai – 58 700 Eur:</a:t>
            </a:r>
          </a:p>
          <a:p>
            <a:pPr lvl="1">
              <a:lnSpc>
                <a:spcPct val="100000"/>
              </a:lnSpc>
            </a:pPr>
            <a:r>
              <a:rPr lang="lt-LT" sz="1400" dirty="0"/>
              <a:t>Pradinės įrangos išlaidos;</a:t>
            </a:r>
          </a:p>
          <a:p>
            <a:pPr lvl="1">
              <a:lnSpc>
                <a:spcPct val="100000"/>
              </a:lnSpc>
            </a:pPr>
            <a:r>
              <a:rPr lang="lt-LT" sz="1400" dirty="0"/>
              <a:t>Personalas, mokymai ir pridėtinės išlaidos.</a:t>
            </a:r>
          </a:p>
        </p:txBody>
      </p:sp>
      <p:pic>
        <p:nvPicPr>
          <p:cNvPr id="9" name="Picture 6" descr="See the source image">
            <a:extLst>
              <a:ext uri="{FF2B5EF4-FFF2-40B4-BE49-F238E27FC236}">
                <a16:creationId xmlns:a16="http://schemas.microsoft.com/office/drawing/2014/main" id="{BF3F46A0-F4B4-ACF2-AF48-2CF85506DC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967350" cy="1390261"/>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Wireless with solid fill">
            <a:extLst>
              <a:ext uri="{FF2B5EF4-FFF2-40B4-BE49-F238E27FC236}">
                <a16:creationId xmlns:a16="http://schemas.microsoft.com/office/drawing/2014/main" id="{BE113EF6-9FE6-A13A-DD44-B08E3F31215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91150" y="411163"/>
            <a:ext cx="914400" cy="914400"/>
          </a:xfrm>
          <a:prstGeom prst="rect">
            <a:avLst/>
          </a:prstGeom>
        </p:spPr>
      </p:pic>
      <p:pic>
        <p:nvPicPr>
          <p:cNvPr id="8" name="Picture 7">
            <a:extLst>
              <a:ext uri="{FF2B5EF4-FFF2-40B4-BE49-F238E27FC236}">
                <a16:creationId xmlns:a16="http://schemas.microsoft.com/office/drawing/2014/main" id="{B2714205-862F-FC1F-6979-8906D50A6DFE}"/>
              </a:ext>
            </a:extLst>
          </p:cNvPr>
          <p:cNvPicPr>
            <a:picLocks noChangeAspect="1"/>
          </p:cNvPicPr>
          <p:nvPr/>
        </p:nvPicPr>
        <p:blipFill>
          <a:blip r:embed="rId10"/>
          <a:stretch>
            <a:fillRect/>
          </a:stretch>
        </p:blipFill>
        <p:spPr>
          <a:xfrm>
            <a:off x="8244114" y="1329531"/>
            <a:ext cx="3947886" cy="2590800"/>
          </a:xfrm>
          <a:prstGeom prst="rect">
            <a:avLst/>
          </a:prstGeom>
        </p:spPr>
      </p:pic>
    </p:spTree>
    <p:extLst>
      <p:ext uri="{BB962C8B-B14F-4D97-AF65-F5344CB8AC3E}">
        <p14:creationId xmlns:p14="http://schemas.microsoft.com/office/powerpoint/2010/main" val="2068560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
            <a:extLst>
              <a:ext uri="{FF2B5EF4-FFF2-40B4-BE49-F238E27FC236}">
                <a16:creationId xmlns:a16="http://schemas.microsoft.com/office/drawing/2014/main" id="{5406EEB7-D671-8E93-3896-34DCE280A3BD}"/>
              </a:ext>
            </a:extLst>
          </p:cNvPr>
          <p:cNvSpPr>
            <a:spLocks noGrp="1"/>
          </p:cNvSpPr>
          <p:nvPr>
            <p:ph type="ftr" sz="quarter" idx="17"/>
          </p:nvPr>
        </p:nvSpPr>
        <p:spPr>
          <a:xfrm>
            <a:off x="338530" y="6356350"/>
            <a:ext cx="4114800" cy="365125"/>
          </a:xfrm>
        </p:spPr>
        <p:txBody>
          <a:bodyPr anchor="ctr">
            <a:normAutofit/>
          </a:bodyPr>
          <a:lstStyle/>
          <a:p>
            <a:pPr>
              <a:spcAft>
                <a:spcPts val="600"/>
              </a:spcAft>
            </a:pPr>
            <a:r>
              <a:rPr lang="en-US" noProof="0"/>
              <a:t>Add a footer</a:t>
            </a:r>
          </a:p>
        </p:txBody>
      </p:sp>
      <p:sp>
        <p:nvSpPr>
          <p:cNvPr id="17" name="Slide Number Placeholder 2">
            <a:extLst>
              <a:ext uri="{FF2B5EF4-FFF2-40B4-BE49-F238E27FC236}">
                <a16:creationId xmlns:a16="http://schemas.microsoft.com/office/drawing/2014/main" id="{E6B64924-E176-004A-1DB2-C4A83CFDDCE2}"/>
              </a:ext>
            </a:extLst>
          </p:cNvPr>
          <p:cNvSpPr>
            <a:spLocks noGrp="1"/>
          </p:cNvSpPr>
          <p:nvPr>
            <p:ph type="sldNum" sz="quarter" idx="18"/>
          </p:nvPr>
        </p:nvSpPr>
        <p:spPr>
          <a:xfrm>
            <a:off x="11146971" y="6356350"/>
            <a:ext cx="740227" cy="365125"/>
          </a:xfrm>
        </p:spPr>
        <p:txBody>
          <a:bodyPr anchor="ctr">
            <a:normAutofit/>
          </a:bodyPr>
          <a:lstStyle/>
          <a:p>
            <a:pPr>
              <a:spcAft>
                <a:spcPts val="600"/>
              </a:spcAft>
            </a:pPr>
            <a:fld id="{8699F50C-BE38-4BD0-BA84-9B090E1F2B9B}" type="slidenum">
              <a:rPr lang="en-US" noProof="0" smtClean="0"/>
              <a:pPr>
                <a:spcAft>
                  <a:spcPts val="600"/>
                </a:spcAft>
              </a:pPr>
              <a:t>2</a:t>
            </a:fld>
            <a:endParaRPr lang="en-US" noProof="0"/>
          </a:p>
        </p:txBody>
      </p:sp>
      <p:sp>
        <p:nvSpPr>
          <p:cNvPr id="19" name="Title 3">
            <a:extLst>
              <a:ext uri="{FF2B5EF4-FFF2-40B4-BE49-F238E27FC236}">
                <a16:creationId xmlns:a16="http://schemas.microsoft.com/office/drawing/2014/main" id="{A5C8C0AE-DEDB-451B-037D-3B6367B8C475}"/>
              </a:ext>
            </a:extLst>
          </p:cNvPr>
          <p:cNvSpPr>
            <a:spLocks noGrp="1"/>
          </p:cNvSpPr>
          <p:nvPr>
            <p:ph type="title"/>
          </p:nvPr>
        </p:nvSpPr>
        <p:spPr>
          <a:xfrm>
            <a:off x="2272064" y="850051"/>
            <a:ext cx="8333222" cy="1147969"/>
          </a:xfrm>
        </p:spPr>
        <p:txBody>
          <a:bodyPr anchor="b">
            <a:normAutofit/>
          </a:bodyPr>
          <a:lstStyle/>
          <a:p>
            <a:r>
              <a:rPr lang="lt-LT" dirty="0"/>
              <a:t>SUMANŪS KAIMAI EUROPOJE</a:t>
            </a:r>
            <a:endParaRPr lang="en-US" dirty="0"/>
          </a:p>
        </p:txBody>
      </p:sp>
      <p:pic>
        <p:nvPicPr>
          <p:cNvPr id="5" name="Content Placeholder 4">
            <a:extLst>
              <a:ext uri="{FF2B5EF4-FFF2-40B4-BE49-F238E27FC236}">
                <a16:creationId xmlns:a16="http://schemas.microsoft.com/office/drawing/2014/main" id="{D3D2F975-F1DA-4F16-8277-F4B8A806A3E4}"/>
              </a:ext>
            </a:extLst>
          </p:cNvPr>
          <p:cNvPicPr>
            <a:picLocks noGrp="1" noChangeAspect="1"/>
          </p:cNvPicPr>
          <p:nvPr>
            <p:ph sz="quarter" idx="4"/>
          </p:nvPr>
        </p:nvPicPr>
        <p:blipFill rotWithShape="1">
          <a:blip r:embed="rId3"/>
          <a:srcRect l="9987" r="20031" b="3"/>
          <a:stretch/>
        </p:blipFill>
        <p:spPr>
          <a:xfrm>
            <a:off x="6172200" y="2505075"/>
            <a:ext cx="5183188" cy="3684588"/>
          </a:xfrm>
          <a:noFill/>
        </p:spPr>
      </p:pic>
      <p:pic>
        <p:nvPicPr>
          <p:cNvPr id="3" name="Picture 2">
            <a:extLst>
              <a:ext uri="{FF2B5EF4-FFF2-40B4-BE49-F238E27FC236}">
                <a16:creationId xmlns:a16="http://schemas.microsoft.com/office/drawing/2014/main" id="{27F3F9F8-C754-7E6D-B9E5-566530B659A1}"/>
              </a:ext>
            </a:extLst>
          </p:cNvPr>
          <p:cNvPicPr>
            <a:picLocks noChangeAspect="1"/>
          </p:cNvPicPr>
          <p:nvPr/>
        </p:nvPicPr>
        <p:blipFill rotWithShape="1">
          <a:blip r:embed="rId4"/>
          <a:srcRect l="21875" r="23616" b="1"/>
          <a:stretch/>
        </p:blipFill>
        <p:spPr>
          <a:xfrm>
            <a:off x="518678" y="2505075"/>
            <a:ext cx="5391749" cy="3684588"/>
          </a:xfrm>
          <a:prstGeom prst="rect">
            <a:avLst/>
          </a:prstGeom>
          <a:noFill/>
        </p:spPr>
      </p:pic>
    </p:spTree>
    <p:extLst>
      <p:ext uri="{BB962C8B-B14F-4D97-AF65-F5344CB8AC3E}">
        <p14:creationId xmlns:p14="http://schemas.microsoft.com/office/powerpoint/2010/main" val="1811341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4F554C2-4B07-A012-177F-68EBF59ACBD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11" name="Object 10" hidden="1">
                        <a:extLst>
                          <a:ext uri="{FF2B5EF4-FFF2-40B4-BE49-F238E27FC236}">
                            <a16:creationId xmlns:a16="http://schemas.microsoft.com/office/drawing/2014/main" id="{B4F554C2-4B07-A012-177F-68EBF59ACBD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9D2C3B2-4720-11A7-278D-0637DBE2DF77}"/>
              </a:ext>
            </a:extLst>
          </p:cNvPr>
          <p:cNvSpPr>
            <a:spLocks noGrp="1"/>
          </p:cNvSpPr>
          <p:nvPr>
            <p:ph type="title"/>
          </p:nvPr>
        </p:nvSpPr>
        <p:spPr>
          <a:xfrm>
            <a:off x="838200" y="0"/>
            <a:ext cx="10515600" cy="1325563"/>
          </a:xfrm>
        </p:spPr>
        <p:txBody>
          <a:bodyPr vert="horz">
            <a:normAutofit/>
          </a:bodyPr>
          <a:lstStyle/>
          <a:p>
            <a:pPr algn="ctr"/>
            <a:r>
              <a:rPr lang="lt-LT" sz="6000" dirty="0"/>
              <a:t>Ryšys ir mobilumas</a:t>
            </a:r>
            <a:endParaRPr lang="en-US" sz="6000" dirty="0"/>
          </a:p>
        </p:txBody>
      </p:sp>
      <p:sp>
        <p:nvSpPr>
          <p:cNvPr id="12" name="AutoShape 2">
            <a:extLst>
              <a:ext uri="{FF2B5EF4-FFF2-40B4-BE49-F238E27FC236}">
                <a16:creationId xmlns:a16="http://schemas.microsoft.com/office/drawing/2014/main" id="{DADD6C8D-E870-46DA-713E-FD5864F9591C}"/>
              </a:ext>
            </a:extLst>
          </p:cNvPr>
          <p:cNvSpPr>
            <a:spLocks noGrp="1" noChangeAspect="1" noChangeArrowheads="1"/>
          </p:cNvSpPr>
          <p:nvPr>
            <p:ph idx="1"/>
          </p:nvPr>
        </p:nvSpPr>
        <p:spPr bwMode="auto">
          <a:xfrm>
            <a:off x="266924" y="1390261"/>
            <a:ext cx="7488907" cy="53536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lnSpcReduction="10000"/>
          </a:bodyPr>
          <a:lstStyle/>
          <a:p>
            <a:pPr marL="0" indent="0">
              <a:buNone/>
            </a:pPr>
            <a:r>
              <a:rPr lang="lt-LT" sz="2400" b="1" i="1" dirty="0"/>
              <a:t>Išsibarstęs viešbutis „Albergo </a:t>
            </a:r>
            <a:r>
              <a:rPr lang="lt-LT" sz="2400" b="1" i="1" dirty="0" err="1"/>
              <a:t>Diffuso</a:t>
            </a:r>
            <a:r>
              <a:rPr lang="lt-LT" sz="2400" b="1" i="1" dirty="0"/>
              <a:t>“</a:t>
            </a:r>
          </a:p>
          <a:p>
            <a:pPr marL="0" indent="0">
              <a:buNone/>
            </a:pPr>
            <a:r>
              <a:rPr lang="lt-LT" sz="2000" b="1" dirty="0"/>
              <a:t>Kur įgyvendinta: </a:t>
            </a:r>
            <a:r>
              <a:rPr lang="lt-LT" sz="2000" dirty="0"/>
              <a:t>Italija (</a:t>
            </a:r>
            <a:r>
              <a:rPr lang="lt-LT" sz="2000" dirty="0" err="1"/>
              <a:t>Sauris</a:t>
            </a:r>
            <a:r>
              <a:rPr lang="lt-LT" sz="2000" dirty="0"/>
              <a:t>/</a:t>
            </a:r>
            <a:r>
              <a:rPr lang="lt-LT" sz="2000" dirty="0" err="1"/>
              <a:t>Zahre</a:t>
            </a:r>
            <a:r>
              <a:rPr lang="lt-LT" sz="2000" dirty="0"/>
              <a:t>)</a:t>
            </a:r>
          </a:p>
          <a:p>
            <a:pPr marL="0" indent="0">
              <a:buNone/>
            </a:pPr>
            <a:r>
              <a:rPr lang="lt-LT" sz="2000" b="1" dirty="0"/>
              <a:t>Data: </a:t>
            </a:r>
            <a:r>
              <a:rPr lang="lt-LT" sz="2000" dirty="0"/>
              <a:t>vykdoma nuo 1982-03-03</a:t>
            </a:r>
          </a:p>
          <a:p>
            <a:pPr marL="0" indent="0">
              <a:lnSpc>
                <a:spcPct val="100000"/>
              </a:lnSpc>
              <a:buNone/>
            </a:pPr>
            <a:r>
              <a:rPr lang="lt-LT" sz="2000" b="1" dirty="0"/>
              <a:t>Pagrindinė idėja: </a:t>
            </a:r>
            <a:r>
              <a:rPr lang="lt-LT" sz="2000" dirty="0"/>
              <a:t>šis sprendimas siūlo kambarius vietinių namuose, tačiau šie kambariai yra išsidėstę po visą kaimelį. Bendra rinkodaros strategija ir užsakymas internetu leidžia skirtinguose miestelio vietoje esančius kambarius sutalpinti į vieną platformą.</a:t>
            </a:r>
          </a:p>
          <a:p>
            <a:pPr marL="0" indent="0">
              <a:lnSpc>
                <a:spcPct val="100000"/>
              </a:lnSpc>
              <a:buNone/>
            </a:pPr>
            <a:r>
              <a:rPr lang="lt-LT" sz="2000" b="1" dirty="0"/>
              <a:t>Išmani iniciatyva: </a:t>
            </a:r>
            <a:r>
              <a:rPr lang="lt-LT" sz="2000" dirty="0"/>
              <a:t>ši iniciatyva sujungia bendruomenės geranoriškumą ir internetines technologijas, kad būtų sukurtas naujas turistinis traukos centras.</a:t>
            </a:r>
          </a:p>
          <a:p>
            <a:pPr marL="0" indent="0">
              <a:lnSpc>
                <a:spcPct val="100000"/>
              </a:lnSpc>
              <a:buNone/>
            </a:pPr>
            <a:r>
              <a:rPr lang="lt-LT" sz="2000" b="1" dirty="0"/>
              <a:t>Ką tai duoda bendruomenei? </a:t>
            </a:r>
            <a:r>
              <a:rPr lang="lt-LT" sz="2000" dirty="0"/>
              <a:t>Ši iniciatyva kuria naujas darbo vietas ir skatina bendruomenės verslumą. Tikimasi, jog tai sustabdys išvykstančiųjų srautus. </a:t>
            </a:r>
          </a:p>
          <a:p>
            <a:pPr marL="0" indent="0">
              <a:lnSpc>
                <a:spcPct val="100000"/>
              </a:lnSpc>
              <a:buNone/>
            </a:pPr>
            <a:r>
              <a:rPr lang="lt-LT" sz="2000" b="1" dirty="0"/>
              <a:t>Projekto tinklapis: </a:t>
            </a:r>
            <a:r>
              <a:rPr lang="lt-LT" sz="2000" dirty="0">
                <a:hlinkClick r:id="rId6"/>
              </a:rPr>
              <a:t>https://www.sauris.org/</a:t>
            </a:r>
            <a:r>
              <a:rPr lang="lt-LT" sz="2000" dirty="0"/>
              <a:t> </a:t>
            </a:r>
          </a:p>
        </p:txBody>
      </p:sp>
      <p:sp>
        <p:nvSpPr>
          <p:cNvPr id="22" name="AutoShape 2">
            <a:extLst>
              <a:ext uri="{FF2B5EF4-FFF2-40B4-BE49-F238E27FC236}">
                <a16:creationId xmlns:a16="http://schemas.microsoft.com/office/drawing/2014/main" id="{60ACE09B-956F-2CFD-DDC3-358257864EB4}"/>
              </a:ext>
            </a:extLst>
          </p:cNvPr>
          <p:cNvSpPr txBox="1">
            <a:spLocks noChangeAspect="1" noChangeArrowheads="1"/>
          </p:cNvSpPr>
          <p:nvPr/>
        </p:nvSpPr>
        <p:spPr bwMode="auto">
          <a:xfrm>
            <a:off x="8022756" y="4003263"/>
            <a:ext cx="4169244" cy="29613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lt-LT" sz="2000" b="1" dirty="0"/>
              <a:t>Gautas finansavimas – 965 000 Eur:</a:t>
            </a:r>
          </a:p>
          <a:p>
            <a:pPr lvl="1">
              <a:lnSpc>
                <a:spcPct val="100000"/>
              </a:lnSpc>
            </a:pPr>
            <a:r>
              <a:rPr lang="lt-LT" sz="1400" dirty="0"/>
              <a:t>Svetainės ir rezervavimo svetainės kūrimas;</a:t>
            </a:r>
          </a:p>
          <a:p>
            <a:pPr lvl="1">
              <a:lnSpc>
                <a:spcPct val="100000"/>
              </a:lnSpc>
            </a:pPr>
            <a:r>
              <a:rPr lang="lt-LT" sz="1400" dirty="0"/>
              <a:t>Komunikacijos strategijos kūrimas;</a:t>
            </a:r>
          </a:p>
          <a:p>
            <a:pPr lvl="1">
              <a:lnSpc>
                <a:spcPct val="100000"/>
              </a:lnSpc>
            </a:pPr>
            <a:r>
              <a:rPr lang="lt-LT" sz="1400" dirty="0"/>
              <a:t>Medžiagos vertimas į užsienio kalbas.</a:t>
            </a:r>
          </a:p>
        </p:txBody>
      </p:sp>
      <p:pic>
        <p:nvPicPr>
          <p:cNvPr id="9" name="Picture 6" descr="See the source image">
            <a:extLst>
              <a:ext uri="{FF2B5EF4-FFF2-40B4-BE49-F238E27FC236}">
                <a16:creationId xmlns:a16="http://schemas.microsoft.com/office/drawing/2014/main" id="{BF3F46A0-F4B4-ACF2-AF48-2CF85506DC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967350" cy="1390261"/>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Wireless with solid fill">
            <a:extLst>
              <a:ext uri="{FF2B5EF4-FFF2-40B4-BE49-F238E27FC236}">
                <a16:creationId xmlns:a16="http://schemas.microsoft.com/office/drawing/2014/main" id="{BE113EF6-9FE6-A13A-DD44-B08E3F31215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91150" y="443512"/>
            <a:ext cx="914400" cy="914400"/>
          </a:xfrm>
          <a:prstGeom prst="rect">
            <a:avLst/>
          </a:prstGeom>
        </p:spPr>
      </p:pic>
      <p:pic>
        <p:nvPicPr>
          <p:cNvPr id="4" name="Picture 3">
            <a:extLst>
              <a:ext uri="{FF2B5EF4-FFF2-40B4-BE49-F238E27FC236}">
                <a16:creationId xmlns:a16="http://schemas.microsoft.com/office/drawing/2014/main" id="{26CBEDED-A3CC-60E1-7DCC-E76B143AFA91}"/>
              </a:ext>
            </a:extLst>
          </p:cNvPr>
          <p:cNvPicPr>
            <a:picLocks noChangeAspect="1"/>
          </p:cNvPicPr>
          <p:nvPr/>
        </p:nvPicPr>
        <p:blipFill>
          <a:blip r:embed="rId10"/>
          <a:stretch>
            <a:fillRect/>
          </a:stretch>
        </p:blipFill>
        <p:spPr>
          <a:xfrm>
            <a:off x="8345714" y="1291227"/>
            <a:ext cx="3846286" cy="2558428"/>
          </a:xfrm>
          <a:prstGeom prst="rect">
            <a:avLst/>
          </a:prstGeom>
        </p:spPr>
      </p:pic>
    </p:spTree>
    <p:extLst>
      <p:ext uri="{BB962C8B-B14F-4D97-AF65-F5344CB8AC3E}">
        <p14:creationId xmlns:p14="http://schemas.microsoft.com/office/powerpoint/2010/main" val="3079527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4F554C2-4B07-A012-177F-68EBF59ACBD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11" name="Object 10" hidden="1">
                        <a:extLst>
                          <a:ext uri="{FF2B5EF4-FFF2-40B4-BE49-F238E27FC236}">
                            <a16:creationId xmlns:a16="http://schemas.microsoft.com/office/drawing/2014/main" id="{B4F554C2-4B07-A012-177F-68EBF59ACBD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9D2C3B2-4720-11A7-278D-0637DBE2DF77}"/>
              </a:ext>
            </a:extLst>
          </p:cNvPr>
          <p:cNvSpPr>
            <a:spLocks noGrp="1"/>
          </p:cNvSpPr>
          <p:nvPr>
            <p:ph type="title"/>
          </p:nvPr>
        </p:nvSpPr>
        <p:spPr>
          <a:xfrm>
            <a:off x="838200" y="0"/>
            <a:ext cx="10515600" cy="1325563"/>
          </a:xfrm>
        </p:spPr>
        <p:txBody>
          <a:bodyPr vert="horz">
            <a:normAutofit/>
          </a:bodyPr>
          <a:lstStyle/>
          <a:p>
            <a:pPr algn="ctr"/>
            <a:r>
              <a:rPr lang="lt-LT" sz="6000" dirty="0"/>
              <a:t>Ryšys ir mobilumas</a:t>
            </a:r>
            <a:endParaRPr lang="en-US" sz="6000" dirty="0"/>
          </a:p>
        </p:txBody>
      </p:sp>
      <p:sp>
        <p:nvSpPr>
          <p:cNvPr id="12" name="AutoShape 2">
            <a:extLst>
              <a:ext uri="{FF2B5EF4-FFF2-40B4-BE49-F238E27FC236}">
                <a16:creationId xmlns:a16="http://schemas.microsoft.com/office/drawing/2014/main" id="{DADD6C8D-E870-46DA-713E-FD5864F9591C}"/>
              </a:ext>
            </a:extLst>
          </p:cNvPr>
          <p:cNvSpPr>
            <a:spLocks noGrp="1" noChangeAspect="1" noChangeArrowheads="1"/>
          </p:cNvSpPr>
          <p:nvPr>
            <p:ph idx="1"/>
          </p:nvPr>
        </p:nvSpPr>
        <p:spPr bwMode="auto">
          <a:xfrm>
            <a:off x="266924" y="1390261"/>
            <a:ext cx="7488907" cy="53536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92500" lnSpcReduction="20000"/>
          </a:bodyPr>
          <a:lstStyle/>
          <a:p>
            <a:pPr marL="0" indent="0">
              <a:buNone/>
            </a:pPr>
            <a:r>
              <a:rPr lang="lt-LT" sz="2400" b="1" i="1" dirty="0"/>
              <a:t>Vietinis šviesolaidinis tinklas</a:t>
            </a:r>
          </a:p>
          <a:p>
            <a:pPr marL="0" indent="0">
              <a:buNone/>
            </a:pPr>
            <a:r>
              <a:rPr lang="lt-LT" sz="2000" b="1" dirty="0"/>
              <a:t>Kur įgyvendinta: </a:t>
            </a:r>
            <a:r>
              <a:rPr lang="lt-LT" sz="2000" dirty="0"/>
              <a:t>Suomija (Raudanmaa)</a:t>
            </a:r>
          </a:p>
          <a:p>
            <a:pPr marL="0" indent="0">
              <a:buNone/>
            </a:pPr>
            <a:r>
              <a:rPr lang="lt-LT" sz="2000" b="1" dirty="0"/>
              <a:t>Data: </a:t>
            </a:r>
            <a:r>
              <a:rPr lang="lt-LT" sz="2000" dirty="0"/>
              <a:t>2016-02-06 – 2019-01-28</a:t>
            </a:r>
          </a:p>
          <a:p>
            <a:pPr marL="0" indent="0">
              <a:lnSpc>
                <a:spcPct val="100000"/>
              </a:lnSpc>
              <a:buNone/>
            </a:pPr>
            <a:r>
              <a:rPr lang="lt-LT" sz="2000" b="1" dirty="0"/>
              <a:t>Pagrindinė idėja: </a:t>
            </a:r>
            <a:r>
              <a:rPr lang="lt-LT" sz="2000" dirty="0"/>
              <a:t>visapusiško šviesolaidinio tinklo įrengimas kaime, įtraukiant vietos gyventojus į vietos kooperatyvo kūrimą ir kreipiantis dėl finansavimo (pavyzdžiui, iš LEADER) apmokėti viešuosius darbus, reikalingus šviesolaidiniams kabeliams kasti ir tiesti.</a:t>
            </a:r>
          </a:p>
          <a:p>
            <a:pPr marL="0" indent="0">
              <a:lnSpc>
                <a:spcPct val="100000"/>
              </a:lnSpc>
              <a:buNone/>
            </a:pPr>
            <a:r>
              <a:rPr lang="lt-LT" sz="2000" b="1" dirty="0"/>
              <a:t>Išmani iniciatyva: </a:t>
            </a:r>
            <a:r>
              <a:rPr lang="lt-LT" sz="2000" dirty="0"/>
              <a:t>ši iniciatyva demonstruoja socialines inovacijas, vietos bendruomenės galimybę susiburti į kooperatyvą, siekiant įveikti rinkos kliūtis, komerciniai operatoriai ir savivaldybė nenorėjo įsitraukti į šviesolaidinio tinklo statybą. Tai padeda bendruomenei įveikti socialinę atskirtį.</a:t>
            </a:r>
          </a:p>
          <a:p>
            <a:pPr marL="0" indent="0">
              <a:lnSpc>
                <a:spcPct val="100000"/>
              </a:lnSpc>
              <a:buNone/>
            </a:pPr>
            <a:r>
              <a:rPr lang="lt-LT" sz="2000" b="1" dirty="0"/>
              <a:t>Ką tai duoda bendruomenei? </a:t>
            </a:r>
            <a:r>
              <a:rPr lang="lt-LT" sz="2000" dirty="0"/>
              <a:t>Projektas įvairiais būdais remia tvarų vystymąsi: gerina viešųjų ir privačių paslaugų prieinamumą bei suteikia nuotolinio darbo galimybes, siekiant sumažinti poreikį keliauti į biurą.</a:t>
            </a:r>
          </a:p>
          <a:p>
            <a:pPr marL="0" indent="0">
              <a:lnSpc>
                <a:spcPct val="100000"/>
              </a:lnSpc>
              <a:buNone/>
            </a:pPr>
            <a:r>
              <a:rPr lang="lt-LT" sz="2000" b="1" dirty="0"/>
              <a:t>Projekto tinklapis: </a:t>
            </a:r>
            <a:r>
              <a:rPr lang="lt-LT" sz="2000" dirty="0">
                <a:hlinkClick r:id="rId6"/>
              </a:rPr>
              <a:t>http://www.raudanmaa.com/</a:t>
            </a:r>
            <a:r>
              <a:rPr lang="lt-LT" sz="2000" dirty="0"/>
              <a:t> </a:t>
            </a:r>
          </a:p>
        </p:txBody>
      </p:sp>
      <p:sp>
        <p:nvSpPr>
          <p:cNvPr id="22" name="AutoShape 2">
            <a:extLst>
              <a:ext uri="{FF2B5EF4-FFF2-40B4-BE49-F238E27FC236}">
                <a16:creationId xmlns:a16="http://schemas.microsoft.com/office/drawing/2014/main" id="{60ACE09B-956F-2CFD-DDC3-358257864EB4}"/>
              </a:ext>
            </a:extLst>
          </p:cNvPr>
          <p:cNvSpPr txBox="1">
            <a:spLocks noChangeAspect="1" noChangeArrowheads="1"/>
          </p:cNvSpPr>
          <p:nvPr/>
        </p:nvSpPr>
        <p:spPr bwMode="auto">
          <a:xfrm>
            <a:off x="8022756" y="4003263"/>
            <a:ext cx="4169244" cy="29613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lt-LT" sz="2000" b="1" dirty="0"/>
              <a:t>Gautas finansavimas – 399 160 Eur:</a:t>
            </a:r>
          </a:p>
          <a:p>
            <a:pPr lvl="1">
              <a:lnSpc>
                <a:spcPct val="100000"/>
              </a:lnSpc>
            </a:pPr>
            <a:r>
              <a:rPr lang="lt-LT" sz="1400" dirty="0"/>
              <a:t>Fizinės infrastruktūros statyba;</a:t>
            </a:r>
          </a:p>
          <a:p>
            <a:pPr lvl="1">
              <a:lnSpc>
                <a:spcPct val="100000"/>
              </a:lnSpc>
            </a:pPr>
            <a:r>
              <a:rPr lang="lt-LT" sz="1400" dirty="0"/>
              <a:t>Išlaikymas.</a:t>
            </a:r>
          </a:p>
        </p:txBody>
      </p:sp>
      <p:pic>
        <p:nvPicPr>
          <p:cNvPr id="9" name="Picture 6" descr="See the source image">
            <a:extLst>
              <a:ext uri="{FF2B5EF4-FFF2-40B4-BE49-F238E27FC236}">
                <a16:creationId xmlns:a16="http://schemas.microsoft.com/office/drawing/2014/main" id="{BF3F46A0-F4B4-ACF2-AF48-2CF85506DC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967350" cy="1390261"/>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Wireless with solid fill">
            <a:extLst>
              <a:ext uri="{FF2B5EF4-FFF2-40B4-BE49-F238E27FC236}">
                <a16:creationId xmlns:a16="http://schemas.microsoft.com/office/drawing/2014/main" id="{BE113EF6-9FE6-A13A-DD44-B08E3F31215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62449" y="411163"/>
            <a:ext cx="914400" cy="914400"/>
          </a:xfrm>
          <a:prstGeom prst="rect">
            <a:avLst/>
          </a:prstGeom>
        </p:spPr>
      </p:pic>
      <p:pic>
        <p:nvPicPr>
          <p:cNvPr id="4" name="Picture 3">
            <a:extLst>
              <a:ext uri="{FF2B5EF4-FFF2-40B4-BE49-F238E27FC236}">
                <a16:creationId xmlns:a16="http://schemas.microsoft.com/office/drawing/2014/main" id="{73E948F2-5A96-6D65-B837-A3896B116024}"/>
              </a:ext>
            </a:extLst>
          </p:cNvPr>
          <p:cNvPicPr>
            <a:picLocks noChangeAspect="1"/>
          </p:cNvPicPr>
          <p:nvPr/>
        </p:nvPicPr>
        <p:blipFill>
          <a:blip r:embed="rId10"/>
          <a:stretch>
            <a:fillRect/>
          </a:stretch>
        </p:blipFill>
        <p:spPr>
          <a:xfrm>
            <a:off x="8316686" y="1336019"/>
            <a:ext cx="3875314" cy="2546390"/>
          </a:xfrm>
          <a:prstGeom prst="rect">
            <a:avLst/>
          </a:prstGeom>
        </p:spPr>
      </p:pic>
    </p:spTree>
    <p:extLst>
      <p:ext uri="{BB962C8B-B14F-4D97-AF65-F5344CB8AC3E}">
        <p14:creationId xmlns:p14="http://schemas.microsoft.com/office/powerpoint/2010/main" val="538328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4F554C2-4B07-A012-177F-68EBF59ACBD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11" name="Object 10" hidden="1">
                        <a:extLst>
                          <a:ext uri="{FF2B5EF4-FFF2-40B4-BE49-F238E27FC236}">
                            <a16:creationId xmlns:a16="http://schemas.microsoft.com/office/drawing/2014/main" id="{B4F554C2-4B07-A012-177F-68EBF59ACBD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9D2C3B2-4720-11A7-278D-0637DBE2DF77}"/>
              </a:ext>
            </a:extLst>
          </p:cNvPr>
          <p:cNvSpPr>
            <a:spLocks noGrp="1"/>
          </p:cNvSpPr>
          <p:nvPr>
            <p:ph type="title"/>
          </p:nvPr>
        </p:nvSpPr>
        <p:spPr>
          <a:xfrm>
            <a:off x="838200" y="0"/>
            <a:ext cx="10515600" cy="1325563"/>
          </a:xfrm>
        </p:spPr>
        <p:txBody>
          <a:bodyPr vert="horz">
            <a:normAutofit/>
          </a:bodyPr>
          <a:lstStyle/>
          <a:p>
            <a:pPr algn="ctr"/>
            <a:r>
              <a:rPr lang="lt-LT" sz="6000" dirty="0"/>
              <a:t>Ryšys ir mobilumas</a:t>
            </a:r>
            <a:endParaRPr lang="en-US" sz="6000" dirty="0"/>
          </a:p>
        </p:txBody>
      </p:sp>
      <p:sp>
        <p:nvSpPr>
          <p:cNvPr id="12" name="AutoShape 2">
            <a:extLst>
              <a:ext uri="{FF2B5EF4-FFF2-40B4-BE49-F238E27FC236}">
                <a16:creationId xmlns:a16="http://schemas.microsoft.com/office/drawing/2014/main" id="{DADD6C8D-E870-46DA-713E-FD5864F9591C}"/>
              </a:ext>
            </a:extLst>
          </p:cNvPr>
          <p:cNvSpPr>
            <a:spLocks noGrp="1" noChangeAspect="1" noChangeArrowheads="1"/>
          </p:cNvSpPr>
          <p:nvPr>
            <p:ph idx="1"/>
          </p:nvPr>
        </p:nvSpPr>
        <p:spPr bwMode="auto">
          <a:xfrm>
            <a:off x="266924" y="1390261"/>
            <a:ext cx="7488907" cy="53536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lnSpcReduction="10000"/>
          </a:bodyPr>
          <a:lstStyle/>
          <a:p>
            <a:pPr marL="0" indent="0">
              <a:buNone/>
            </a:pPr>
            <a:r>
              <a:rPr lang="lt-LT" sz="2400" b="1" i="1" dirty="0"/>
              <a:t>Programėlė Sveikata miške </a:t>
            </a:r>
          </a:p>
          <a:p>
            <a:pPr marL="0" indent="0">
              <a:buNone/>
            </a:pPr>
            <a:r>
              <a:rPr lang="lt-LT" sz="2000" b="1" dirty="0"/>
              <a:t>Kur įgyvendinta: Austrija (</a:t>
            </a:r>
            <a:r>
              <a:rPr lang="lt-LT" sz="2000" b="1" dirty="0" err="1"/>
              <a:t>Bregenz</a:t>
            </a:r>
            <a:r>
              <a:rPr lang="lt-LT" sz="2000" b="1" dirty="0"/>
              <a:t> </a:t>
            </a:r>
            <a:r>
              <a:rPr lang="lt-LT" sz="2000" b="1" dirty="0" err="1"/>
              <a:t>Forest</a:t>
            </a:r>
            <a:r>
              <a:rPr lang="lt-LT" sz="2000" b="1" dirty="0"/>
              <a:t>)</a:t>
            </a:r>
          </a:p>
          <a:p>
            <a:pPr marL="0" indent="0">
              <a:buNone/>
            </a:pPr>
            <a:r>
              <a:rPr lang="lt-LT" sz="2000" b="1" dirty="0"/>
              <a:t>Data: 2017-2018</a:t>
            </a:r>
            <a:endParaRPr lang="lt-LT" sz="2000" dirty="0"/>
          </a:p>
          <a:p>
            <a:pPr marL="0" indent="0">
              <a:lnSpc>
                <a:spcPct val="100000"/>
              </a:lnSpc>
              <a:buNone/>
            </a:pPr>
            <a:r>
              <a:rPr lang="lt-LT" sz="2000" b="1" dirty="0"/>
              <a:t>Pagrindinė idėja: p</a:t>
            </a:r>
            <a:r>
              <a:rPr lang="lt-LT" sz="2000" dirty="0"/>
              <a:t>rogramėlė išmaniajam telefonui, teikianti pacientams naujausią informaciją apie gydytojų darbo valandas ir kitas sveikatos paslaugas kaimo vietovėse.</a:t>
            </a:r>
          </a:p>
          <a:p>
            <a:pPr marL="0" indent="0">
              <a:lnSpc>
                <a:spcPct val="100000"/>
              </a:lnSpc>
              <a:buNone/>
            </a:pPr>
            <a:r>
              <a:rPr lang="lt-LT" sz="2000" b="1" dirty="0"/>
              <a:t>Išmani iniciatyva: </a:t>
            </a:r>
            <a:r>
              <a:rPr lang="lt-LT" sz="2000" dirty="0"/>
              <a:t>programėlėje naudojamos naujos technologijos, kad vartotojai galėtų lengvai pasiekti informaciją apie konsultacijų valandas. Tai suteikia lengvą prieigą prie įvairios su sveikata susijusios informacijos. Taip pat, platforma siekia sujungti gydytojus, mentorius ir praktikantus bei remia ilgalaikę chirurgijos ir pagrindinių medicinos paslaugų plėtrą.</a:t>
            </a:r>
          </a:p>
          <a:p>
            <a:pPr marL="0" indent="0">
              <a:lnSpc>
                <a:spcPct val="100000"/>
              </a:lnSpc>
              <a:buNone/>
            </a:pPr>
            <a:r>
              <a:rPr lang="lt-LT" sz="2000" b="1" dirty="0"/>
              <a:t>Ką tai duoda bendruomenei? </a:t>
            </a:r>
            <a:r>
              <a:rPr lang="lt-LT" sz="2000" dirty="0"/>
              <a:t>Regiono gyventojams suteikiamos geresnės galimybės gauti pagrindines medicinos paslaugas, bendrosios praktikos gydytojams suteikiama platforma tarpusavyje keistis ir mokytis. </a:t>
            </a:r>
          </a:p>
        </p:txBody>
      </p:sp>
      <p:sp>
        <p:nvSpPr>
          <p:cNvPr id="22" name="AutoShape 2">
            <a:extLst>
              <a:ext uri="{FF2B5EF4-FFF2-40B4-BE49-F238E27FC236}">
                <a16:creationId xmlns:a16="http://schemas.microsoft.com/office/drawing/2014/main" id="{60ACE09B-956F-2CFD-DDC3-358257864EB4}"/>
              </a:ext>
            </a:extLst>
          </p:cNvPr>
          <p:cNvSpPr txBox="1">
            <a:spLocks noChangeAspect="1" noChangeArrowheads="1"/>
          </p:cNvSpPr>
          <p:nvPr/>
        </p:nvSpPr>
        <p:spPr bwMode="auto">
          <a:xfrm>
            <a:off x="8243542" y="4168328"/>
            <a:ext cx="3681534" cy="268967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lt-LT" sz="2000" b="1" dirty="0"/>
              <a:t>Gautas finansavimas – 47.000Eur:</a:t>
            </a:r>
          </a:p>
          <a:p>
            <a:pPr lvl="1">
              <a:lnSpc>
                <a:spcPct val="100000"/>
              </a:lnSpc>
            </a:pPr>
            <a:r>
              <a:rPr lang="lt-LT" sz="1400" dirty="0"/>
              <a:t>Programėlės kūrimas</a:t>
            </a:r>
          </a:p>
          <a:p>
            <a:pPr lvl="1">
              <a:lnSpc>
                <a:spcPct val="100000"/>
              </a:lnSpc>
            </a:pPr>
            <a:r>
              <a:rPr lang="lt-LT" sz="1400" dirty="0"/>
              <a:t>Licencijos</a:t>
            </a:r>
          </a:p>
          <a:p>
            <a:pPr lvl="1">
              <a:lnSpc>
                <a:spcPct val="100000"/>
              </a:lnSpc>
            </a:pPr>
            <a:r>
              <a:rPr lang="lt-LT" sz="1400" dirty="0"/>
              <a:t>Serveris</a:t>
            </a:r>
          </a:p>
        </p:txBody>
      </p:sp>
      <p:pic>
        <p:nvPicPr>
          <p:cNvPr id="9" name="Picture 6" descr="See the source image">
            <a:extLst>
              <a:ext uri="{FF2B5EF4-FFF2-40B4-BE49-F238E27FC236}">
                <a16:creationId xmlns:a16="http://schemas.microsoft.com/office/drawing/2014/main" id="{BF3F46A0-F4B4-ACF2-AF48-2CF85506DC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967350" cy="1390261"/>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Wireless with solid fill">
            <a:extLst>
              <a:ext uri="{FF2B5EF4-FFF2-40B4-BE49-F238E27FC236}">
                <a16:creationId xmlns:a16="http://schemas.microsoft.com/office/drawing/2014/main" id="{BE113EF6-9FE6-A13A-DD44-B08E3F31215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62449" y="411163"/>
            <a:ext cx="914400" cy="914400"/>
          </a:xfrm>
          <a:prstGeom prst="rect">
            <a:avLst/>
          </a:prstGeom>
        </p:spPr>
      </p:pic>
      <p:pic>
        <p:nvPicPr>
          <p:cNvPr id="3" name="Paveikslėlis 2">
            <a:extLst>
              <a:ext uri="{FF2B5EF4-FFF2-40B4-BE49-F238E27FC236}">
                <a16:creationId xmlns:a16="http://schemas.microsoft.com/office/drawing/2014/main" id="{5A5BC83A-12B1-37E4-46BD-4CB64215FFC0}"/>
              </a:ext>
            </a:extLst>
          </p:cNvPr>
          <p:cNvPicPr>
            <a:picLocks noChangeAspect="1"/>
          </p:cNvPicPr>
          <p:nvPr/>
        </p:nvPicPr>
        <p:blipFill>
          <a:blip r:embed="rId9"/>
          <a:stretch>
            <a:fillRect/>
          </a:stretch>
        </p:blipFill>
        <p:spPr>
          <a:xfrm>
            <a:off x="8243542" y="1298637"/>
            <a:ext cx="4034507" cy="2689671"/>
          </a:xfrm>
          <a:prstGeom prst="rect">
            <a:avLst/>
          </a:prstGeom>
        </p:spPr>
      </p:pic>
    </p:spTree>
    <p:extLst>
      <p:ext uri="{BB962C8B-B14F-4D97-AF65-F5344CB8AC3E}">
        <p14:creationId xmlns:p14="http://schemas.microsoft.com/office/powerpoint/2010/main" val="717173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4F554C2-4B07-A012-177F-68EBF59ACBD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11" name="Object 10" hidden="1">
                        <a:extLst>
                          <a:ext uri="{FF2B5EF4-FFF2-40B4-BE49-F238E27FC236}">
                            <a16:creationId xmlns:a16="http://schemas.microsoft.com/office/drawing/2014/main" id="{B4F554C2-4B07-A012-177F-68EBF59ACBD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9D2C3B2-4720-11A7-278D-0637DBE2DF77}"/>
              </a:ext>
            </a:extLst>
          </p:cNvPr>
          <p:cNvSpPr>
            <a:spLocks noGrp="1"/>
          </p:cNvSpPr>
          <p:nvPr>
            <p:ph type="title"/>
          </p:nvPr>
        </p:nvSpPr>
        <p:spPr>
          <a:xfrm>
            <a:off x="838200" y="0"/>
            <a:ext cx="10515600" cy="1325563"/>
          </a:xfrm>
        </p:spPr>
        <p:txBody>
          <a:bodyPr vert="horz">
            <a:normAutofit/>
          </a:bodyPr>
          <a:lstStyle/>
          <a:p>
            <a:pPr algn="ctr"/>
            <a:r>
              <a:rPr lang="lt-LT" sz="6000" dirty="0"/>
              <a:t>Valdymas</a:t>
            </a:r>
            <a:endParaRPr lang="en-US" sz="6000" dirty="0"/>
          </a:p>
        </p:txBody>
      </p:sp>
      <p:sp>
        <p:nvSpPr>
          <p:cNvPr id="12" name="AutoShape 2">
            <a:extLst>
              <a:ext uri="{FF2B5EF4-FFF2-40B4-BE49-F238E27FC236}">
                <a16:creationId xmlns:a16="http://schemas.microsoft.com/office/drawing/2014/main" id="{DADD6C8D-E870-46DA-713E-FD5864F9591C}"/>
              </a:ext>
            </a:extLst>
          </p:cNvPr>
          <p:cNvSpPr>
            <a:spLocks noGrp="1" noChangeAspect="1" noChangeArrowheads="1"/>
          </p:cNvSpPr>
          <p:nvPr>
            <p:ph idx="1"/>
          </p:nvPr>
        </p:nvSpPr>
        <p:spPr bwMode="auto">
          <a:xfrm>
            <a:off x="266924" y="1390261"/>
            <a:ext cx="7488907" cy="53536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92500" lnSpcReduction="10000"/>
          </a:bodyPr>
          <a:lstStyle/>
          <a:p>
            <a:pPr marL="0" indent="0">
              <a:buNone/>
            </a:pPr>
            <a:r>
              <a:rPr lang="lt-LT" sz="2400" b="1" i="1" dirty="0"/>
              <a:t>Saulės energijos stogai</a:t>
            </a:r>
          </a:p>
          <a:p>
            <a:pPr marL="0" indent="0">
              <a:buNone/>
            </a:pPr>
            <a:r>
              <a:rPr lang="lt-LT" sz="2000" b="1" dirty="0"/>
              <a:t>Kur įgyvendinta: </a:t>
            </a:r>
            <a:r>
              <a:rPr lang="lt-LT" sz="2000" dirty="0"/>
              <a:t>Italija (Melpignano)</a:t>
            </a:r>
          </a:p>
          <a:p>
            <a:pPr marL="0" indent="0">
              <a:buNone/>
            </a:pPr>
            <a:r>
              <a:rPr lang="lt-LT" sz="2000" b="1" dirty="0"/>
              <a:t>Data: </a:t>
            </a:r>
            <a:r>
              <a:rPr lang="lt-LT" sz="2000" dirty="0"/>
              <a:t>2011-07-18 – 2014-07-18</a:t>
            </a:r>
          </a:p>
          <a:p>
            <a:pPr marL="0" indent="0">
              <a:lnSpc>
                <a:spcPct val="100000"/>
              </a:lnSpc>
              <a:buNone/>
            </a:pPr>
            <a:r>
              <a:rPr lang="lt-LT" sz="2000" b="1" dirty="0"/>
              <a:t>Pagrindinė idėja: </a:t>
            </a:r>
            <a:r>
              <a:rPr lang="lt-LT" sz="2000" dirty="0"/>
              <a:t>saulės kolektorių ir inverterių pirkimas ir įrengimas ant privačių stogų ir terasų stogų. Taigi namų savininkai gali panaudoti saulės energiją, dalį šios energijos panaudoti savo namuose ir laikyti energijos perteklių, kad galėtų parduoti ją vietinėje rinkoje. Bendruomenė gali pigiau įsigyti įrangą, gauti banko paskolą. </a:t>
            </a:r>
          </a:p>
          <a:p>
            <a:pPr marL="0" indent="0">
              <a:lnSpc>
                <a:spcPct val="100000"/>
              </a:lnSpc>
              <a:buNone/>
            </a:pPr>
            <a:r>
              <a:rPr lang="lt-LT" sz="2000" b="1" dirty="0"/>
              <a:t>Išmani iniciatyva: </a:t>
            </a:r>
            <a:r>
              <a:rPr lang="lt-LT" sz="2000" dirty="0"/>
              <a:t>ši iniciatyva sujungia naujas technologijas su socialinėmis naujovėmis, kad kaimui būtų suteikta ekonominė, socialinė ir aplinkosauginė nauda.</a:t>
            </a:r>
          </a:p>
          <a:p>
            <a:pPr marL="0" indent="0">
              <a:lnSpc>
                <a:spcPct val="100000"/>
              </a:lnSpc>
              <a:buNone/>
            </a:pPr>
            <a:r>
              <a:rPr lang="lt-LT" sz="2000" b="1" dirty="0"/>
              <a:t>Ką tai duoda bendruomenei? </a:t>
            </a:r>
            <a:r>
              <a:rPr lang="lt-LT" sz="2000" dirty="0"/>
              <a:t>Projektas tikisi sukurti naujas darbo vietas, ypač saulės energijos sektoriuje. Naujos veiklos vietos bendruomenei kūrimas dėl rinkoje parduodamo energijos pertekliaus gaunamo pelno. </a:t>
            </a:r>
          </a:p>
          <a:p>
            <a:pPr marL="0" indent="0">
              <a:lnSpc>
                <a:spcPct val="100000"/>
              </a:lnSpc>
              <a:buNone/>
            </a:pPr>
            <a:r>
              <a:rPr lang="lt-LT" sz="2000" b="1" dirty="0"/>
              <a:t>Projekto tinklapis: </a:t>
            </a:r>
            <a:r>
              <a:rPr lang="lt-LT" sz="2000" dirty="0">
                <a:hlinkClick r:id="rId6"/>
              </a:rPr>
              <a:t>https://www.coopcomunitamelpignano.it/</a:t>
            </a:r>
            <a:r>
              <a:rPr lang="lt-LT" sz="2000" dirty="0"/>
              <a:t> </a:t>
            </a:r>
          </a:p>
        </p:txBody>
      </p:sp>
      <p:sp>
        <p:nvSpPr>
          <p:cNvPr id="22" name="AutoShape 2">
            <a:extLst>
              <a:ext uri="{FF2B5EF4-FFF2-40B4-BE49-F238E27FC236}">
                <a16:creationId xmlns:a16="http://schemas.microsoft.com/office/drawing/2014/main" id="{60ACE09B-956F-2CFD-DDC3-358257864EB4}"/>
              </a:ext>
            </a:extLst>
          </p:cNvPr>
          <p:cNvSpPr txBox="1">
            <a:spLocks noChangeAspect="1" noChangeArrowheads="1"/>
          </p:cNvSpPr>
          <p:nvPr/>
        </p:nvSpPr>
        <p:spPr bwMode="auto">
          <a:xfrm>
            <a:off x="8022756" y="4003263"/>
            <a:ext cx="4169244" cy="29613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lt-LT" sz="2000" b="1" dirty="0"/>
              <a:t>Gautas finansavimas – 429 000 Eur:</a:t>
            </a:r>
          </a:p>
          <a:p>
            <a:pPr lvl="1">
              <a:lnSpc>
                <a:spcPct val="100000"/>
              </a:lnSpc>
            </a:pPr>
            <a:r>
              <a:rPr lang="lt-LT" sz="1400" dirty="0"/>
              <a:t>Saulės baterijų ir inverterių pirkimas;</a:t>
            </a:r>
          </a:p>
          <a:p>
            <a:pPr lvl="1">
              <a:lnSpc>
                <a:spcPct val="100000"/>
              </a:lnSpc>
            </a:pPr>
            <a:r>
              <a:rPr lang="lt-LT" sz="1400" dirty="0"/>
              <a:t>Konsultacinė ir buhalterinės paslaugos;</a:t>
            </a:r>
          </a:p>
          <a:p>
            <a:pPr lvl="1">
              <a:lnSpc>
                <a:spcPct val="100000"/>
              </a:lnSpc>
            </a:pPr>
            <a:r>
              <a:rPr lang="lt-LT" sz="1400" dirty="0"/>
              <a:t>Atlyginimai.</a:t>
            </a:r>
          </a:p>
        </p:txBody>
      </p:sp>
      <p:pic>
        <p:nvPicPr>
          <p:cNvPr id="9" name="Picture 6" descr="See the source image">
            <a:extLst>
              <a:ext uri="{FF2B5EF4-FFF2-40B4-BE49-F238E27FC236}">
                <a16:creationId xmlns:a16="http://schemas.microsoft.com/office/drawing/2014/main" id="{BF3F46A0-F4B4-ACF2-AF48-2CF85506DC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967350" cy="1390261"/>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Management outline">
            <a:extLst>
              <a:ext uri="{FF2B5EF4-FFF2-40B4-BE49-F238E27FC236}">
                <a16:creationId xmlns:a16="http://schemas.microsoft.com/office/drawing/2014/main" id="{5FF9A9C8-DA6F-C24E-24CB-BF806B49DF6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54177" y="411163"/>
            <a:ext cx="914400" cy="914400"/>
          </a:xfrm>
          <a:prstGeom prst="rect">
            <a:avLst/>
          </a:prstGeom>
        </p:spPr>
      </p:pic>
      <p:pic>
        <p:nvPicPr>
          <p:cNvPr id="13" name="Picture 12">
            <a:extLst>
              <a:ext uri="{FF2B5EF4-FFF2-40B4-BE49-F238E27FC236}">
                <a16:creationId xmlns:a16="http://schemas.microsoft.com/office/drawing/2014/main" id="{7B2AB2EB-C3B1-04BB-7003-E676595792C7}"/>
              </a:ext>
            </a:extLst>
          </p:cNvPr>
          <p:cNvPicPr>
            <a:picLocks noChangeAspect="1"/>
          </p:cNvPicPr>
          <p:nvPr/>
        </p:nvPicPr>
        <p:blipFill>
          <a:blip r:embed="rId10"/>
          <a:stretch>
            <a:fillRect/>
          </a:stretch>
        </p:blipFill>
        <p:spPr>
          <a:xfrm>
            <a:off x="7953375" y="1020730"/>
            <a:ext cx="4238625" cy="2838450"/>
          </a:xfrm>
          <a:prstGeom prst="rect">
            <a:avLst/>
          </a:prstGeom>
        </p:spPr>
      </p:pic>
    </p:spTree>
    <p:extLst>
      <p:ext uri="{BB962C8B-B14F-4D97-AF65-F5344CB8AC3E}">
        <p14:creationId xmlns:p14="http://schemas.microsoft.com/office/powerpoint/2010/main" val="1425384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4F554C2-4B07-A012-177F-68EBF59ACBD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11" name="Object 10" hidden="1">
                        <a:extLst>
                          <a:ext uri="{FF2B5EF4-FFF2-40B4-BE49-F238E27FC236}">
                            <a16:creationId xmlns:a16="http://schemas.microsoft.com/office/drawing/2014/main" id="{B4F554C2-4B07-A012-177F-68EBF59ACBD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9D2C3B2-4720-11A7-278D-0637DBE2DF77}"/>
              </a:ext>
            </a:extLst>
          </p:cNvPr>
          <p:cNvSpPr>
            <a:spLocks noGrp="1"/>
          </p:cNvSpPr>
          <p:nvPr>
            <p:ph type="title"/>
          </p:nvPr>
        </p:nvSpPr>
        <p:spPr>
          <a:xfrm>
            <a:off x="838200" y="0"/>
            <a:ext cx="10515600" cy="1325563"/>
          </a:xfrm>
        </p:spPr>
        <p:txBody>
          <a:bodyPr vert="horz">
            <a:normAutofit/>
          </a:bodyPr>
          <a:lstStyle/>
          <a:p>
            <a:pPr algn="ctr"/>
            <a:r>
              <a:rPr lang="lt-LT" sz="6000" dirty="0"/>
              <a:t>Valdymas</a:t>
            </a:r>
            <a:endParaRPr lang="en-US" sz="6000" dirty="0"/>
          </a:p>
        </p:txBody>
      </p:sp>
      <p:sp>
        <p:nvSpPr>
          <p:cNvPr id="12" name="AutoShape 2">
            <a:extLst>
              <a:ext uri="{FF2B5EF4-FFF2-40B4-BE49-F238E27FC236}">
                <a16:creationId xmlns:a16="http://schemas.microsoft.com/office/drawing/2014/main" id="{DADD6C8D-E870-46DA-713E-FD5864F9591C}"/>
              </a:ext>
            </a:extLst>
          </p:cNvPr>
          <p:cNvSpPr>
            <a:spLocks noGrp="1" noChangeAspect="1" noChangeArrowheads="1"/>
          </p:cNvSpPr>
          <p:nvPr>
            <p:ph idx="1"/>
          </p:nvPr>
        </p:nvSpPr>
        <p:spPr bwMode="auto">
          <a:xfrm>
            <a:off x="266924" y="1390261"/>
            <a:ext cx="7488907" cy="53536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lnSpcReduction="10000"/>
          </a:bodyPr>
          <a:lstStyle/>
          <a:p>
            <a:pPr marL="0" indent="0">
              <a:buNone/>
            </a:pPr>
            <a:r>
              <a:rPr lang="lt-LT" sz="2400" b="1" i="1" dirty="0"/>
              <a:t>Ekoturizmo tinklas</a:t>
            </a:r>
          </a:p>
          <a:p>
            <a:pPr marL="0" indent="0">
              <a:buNone/>
            </a:pPr>
            <a:r>
              <a:rPr lang="lt-LT" sz="2000" b="1" dirty="0"/>
              <a:t>Kur įgyvendinta: </a:t>
            </a:r>
            <a:r>
              <a:rPr lang="lt-LT" sz="2000" dirty="0"/>
              <a:t>Airija (Burren)</a:t>
            </a:r>
          </a:p>
          <a:p>
            <a:pPr marL="0" indent="0">
              <a:buNone/>
            </a:pPr>
            <a:r>
              <a:rPr lang="lt-LT" sz="2000" b="1" dirty="0"/>
              <a:t>Data: </a:t>
            </a:r>
            <a:r>
              <a:rPr lang="lt-LT" sz="2000" dirty="0"/>
              <a:t>vykdoma nuo 2015 m.</a:t>
            </a:r>
          </a:p>
          <a:p>
            <a:pPr marL="0" indent="0">
              <a:lnSpc>
                <a:spcPct val="100000"/>
              </a:lnSpc>
              <a:buNone/>
            </a:pPr>
            <a:r>
              <a:rPr lang="lt-LT" sz="2000" b="1" dirty="0"/>
              <a:t>Pagrindinė idėja: e</a:t>
            </a:r>
            <a:r>
              <a:rPr lang="lt-LT" sz="2000" dirty="0"/>
              <a:t>kologinio turizmo tinklas yra atpažįstamas įmonių tinklas vietovėje/regione, galintis pademonstruoti ekoturizmo „geriausią praktiką“ ir gavusių nepriklausomą akreditaciją siekiant tvarių turizmo standartų. </a:t>
            </a:r>
          </a:p>
          <a:p>
            <a:pPr marL="0" indent="0">
              <a:lnSpc>
                <a:spcPct val="100000"/>
              </a:lnSpc>
              <a:buNone/>
            </a:pPr>
            <a:r>
              <a:rPr lang="lt-LT" sz="2000" b="1" dirty="0"/>
              <a:t>Išmani iniciatyva: </a:t>
            </a:r>
            <a:r>
              <a:rPr lang="lt-LT" sz="2000" dirty="0"/>
              <a:t>ši iniciatyva skatina vietines turizmo įmones bendradarbiauti, kad atvertų kelią naujoms verslo galimybėms ir sutaupytų. Sujungia vietos aplinkos ir tvarumo tikslus su ekonomikos plėtra.</a:t>
            </a:r>
          </a:p>
          <a:p>
            <a:pPr marL="0" indent="0">
              <a:lnSpc>
                <a:spcPct val="100000"/>
              </a:lnSpc>
              <a:buNone/>
            </a:pPr>
            <a:r>
              <a:rPr lang="lt-LT" sz="2000" b="1" dirty="0"/>
              <a:t>Ką tai duoda bendruomenei? </a:t>
            </a:r>
            <a:r>
              <a:rPr lang="lt-LT" sz="2000" dirty="0"/>
              <a:t>Projektas tikisi paversti Burren regioną tikrai tvaraus turizmo vieta, kuri skatina turistus pasilikti ilgiau. Tokiu būdu tikimasi teigiamų pasekmių darbo rinkoje.</a:t>
            </a:r>
          </a:p>
          <a:p>
            <a:pPr marL="0" indent="0">
              <a:lnSpc>
                <a:spcPct val="100000"/>
              </a:lnSpc>
              <a:buNone/>
            </a:pPr>
            <a:r>
              <a:rPr lang="lt-LT" sz="2000" b="1" dirty="0"/>
              <a:t>Projekto tinklapis: </a:t>
            </a:r>
            <a:r>
              <a:rPr lang="lt-LT" sz="2000" dirty="0">
                <a:hlinkClick r:id="rId6"/>
              </a:rPr>
              <a:t>https://www.facebook.com/VisittheBurren</a:t>
            </a:r>
            <a:r>
              <a:rPr lang="lt-LT" sz="2000" dirty="0"/>
              <a:t> </a:t>
            </a:r>
          </a:p>
        </p:txBody>
      </p:sp>
      <p:sp>
        <p:nvSpPr>
          <p:cNvPr id="22" name="AutoShape 2">
            <a:extLst>
              <a:ext uri="{FF2B5EF4-FFF2-40B4-BE49-F238E27FC236}">
                <a16:creationId xmlns:a16="http://schemas.microsoft.com/office/drawing/2014/main" id="{60ACE09B-956F-2CFD-DDC3-358257864EB4}"/>
              </a:ext>
            </a:extLst>
          </p:cNvPr>
          <p:cNvSpPr txBox="1">
            <a:spLocks noChangeAspect="1" noChangeArrowheads="1"/>
          </p:cNvSpPr>
          <p:nvPr/>
        </p:nvSpPr>
        <p:spPr bwMode="auto">
          <a:xfrm>
            <a:off x="8022756" y="4003263"/>
            <a:ext cx="4169244" cy="29613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lt-LT" sz="2000" b="1" dirty="0"/>
              <a:t>Gautas finansavimas – 150 000 Eur:</a:t>
            </a:r>
          </a:p>
          <a:p>
            <a:pPr lvl="1">
              <a:lnSpc>
                <a:spcPct val="100000"/>
              </a:lnSpc>
            </a:pPr>
            <a:r>
              <a:rPr lang="lt-LT" sz="1400" dirty="0"/>
              <a:t>Rangovo mokesčiai;</a:t>
            </a:r>
          </a:p>
          <a:p>
            <a:pPr lvl="1">
              <a:lnSpc>
                <a:spcPct val="100000"/>
              </a:lnSpc>
            </a:pPr>
            <a:r>
              <a:rPr lang="lt-LT" sz="1400" dirty="0"/>
              <a:t>Rinkodaros veikla;</a:t>
            </a:r>
          </a:p>
          <a:p>
            <a:pPr lvl="1">
              <a:lnSpc>
                <a:spcPct val="100000"/>
              </a:lnSpc>
            </a:pPr>
            <a:r>
              <a:rPr lang="lt-LT" sz="1400" dirty="0"/>
              <a:t>Festivaliai.</a:t>
            </a:r>
          </a:p>
        </p:txBody>
      </p:sp>
      <p:pic>
        <p:nvPicPr>
          <p:cNvPr id="9" name="Picture 6" descr="See the source image">
            <a:extLst>
              <a:ext uri="{FF2B5EF4-FFF2-40B4-BE49-F238E27FC236}">
                <a16:creationId xmlns:a16="http://schemas.microsoft.com/office/drawing/2014/main" id="{BF3F46A0-F4B4-ACF2-AF48-2CF85506DC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967350" cy="1390261"/>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Management outline">
            <a:extLst>
              <a:ext uri="{FF2B5EF4-FFF2-40B4-BE49-F238E27FC236}">
                <a16:creationId xmlns:a16="http://schemas.microsoft.com/office/drawing/2014/main" id="{5FF9A9C8-DA6F-C24E-24CB-BF806B49DF6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89990" y="205581"/>
            <a:ext cx="914400" cy="914400"/>
          </a:xfrm>
          <a:prstGeom prst="rect">
            <a:avLst/>
          </a:prstGeom>
        </p:spPr>
      </p:pic>
      <p:pic>
        <p:nvPicPr>
          <p:cNvPr id="8" name="Picture 7">
            <a:extLst>
              <a:ext uri="{FF2B5EF4-FFF2-40B4-BE49-F238E27FC236}">
                <a16:creationId xmlns:a16="http://schemas.microsoft.com/office/drawing/2014/main" id="{C4620F1A-4281-8AAE-2BAA-A7EEBE6217BC}"/>
              </a:ext>
            </a:extLst>
          </p:cNvPr>
          <p:cNvPicPr>
            <a:picLocks noChangeAspect="1"/>
          </p:cNvPicPr>
          <p:nvPr/>
        </p:nvPicPr>
        <p:blipFill>
          <a:blip r:embed="rId10"/>
          <a:stretch>
            <a:fillRect/>
          </a:stretch>
        </p:blipFill>
        <p:spPr>
          <a:xfrm>
            <a:off x="7953375" y="1119981"/>
            <a:ext cx="4238625" cy="2800350"/>
          </a:xfrm>
          <a:prstGeom prst="rect">
            <a:avLst/>
          </a:prstGeom>
        </p:spPr>
      </p:pic>
    </p:spTree>
    <p:extLst>
      <p:ext uri="{BB962C8B-B14F-4D97-AF65-F5344CB8AC3E}">
        <p14:creationId xmlns:p14="http://schemas.microsoft.com/office/powerpoint/2010/main" val="1753132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4F554C2-4B07-A012-177F-68EBF59ACBD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11" name="Object 10" hidden="1">
                        <a:extLst>
                          <a:ext uri="{FF2B5EF4-FFF2-40B4-BE49-F238E27FC236}">
                            <a16:creationId xmlns:a16="http://schemas.microsoft.com/office/drawing/2014/main" id="{B4F554C2-4B07-A012-177F-68EBF59ACBD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9D2C3B2-4720-11A7-278D-0637DBE2DF77}"/>
              </a:ext>
            </a:extLst>
          </p:cNvPr>
          <p:cNvSpPr>
            <a:spLocks noGrp="1"/>
          </p:cNvSpPr>
          <p:nvPr>
            <p:ph type="title"/>
          </p:nvPr>
        </p:nvSpPr>
        <p:spPr>
          <a:xfrm>
            <a:off x="838200" y="0"/>
            <a:ext cx="10515600" cy="1325563"/>
          </a:xfrm>
        </p:spPr>
        <p:txBody>
          <a:bodyPr vert="horz">
            <a:normAutofit/>
          </a:bodyPr>
          <a:lstStyle/>
          <a:p>
            <a:pPr algn="ctr"/>
            <a:r>
              <a:rPr lang="lt-LT" sz="6000" dirty="0"/>
              <a:t>Valdymas</a:t>
            </a:r>
            <a:endParaRPr lang="en-US" sz="6000" dirty="0"/>
          </a:p>
        </p:txBody>
      </p:sp>
      <p:sp>
        <p:nvSpPr>
          <p:cNvPr id="12" name="AutoShape 2">
            <a:extLst>
              <a:ext uri="{FF2B5EF4-FFF2-40B4-BE49-F238E27FC236}">
                <a16:creationId xmlns:a16="http://schemas.microsoft.com/office/drawing/2014/main" id="{DADD6C8D-E870-46DA-713E-FD5864F9591C}"/>
              </a:ext>
            </a:extLst>
          </p:cNvPr>
          <p:cNvSpPr>
            <a:spLocks noGrp="1" noChangeAspect="1" noChangeArrowheads="1"/>
          </p:cNvSpPr>
          <p:nvPr>
            <p:ph idx="1"/>
          </p:nvPr>
        </p:nvSpPr>
        <p:spPr bwMode="auto">
          <a:xfrm>
            <a:off x="266924" y="1390261"/>
            <a:ext cx="7488907" cy="53536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lnSpcReduction="10000"/>
          </a:bodyPr>
          <a:lstStyle/>
          <a:p>
            <a:pPr marL="0" indent="0">
              <a:buNone/>
            </a:pPr>
            <a:r>
              <a:rPr lang="lt-LT" sz="2400" b="1" i="1" dirty="0"/>
              <a:t>Kaimas dėžutėje</a:t>
            </a:r>
          </a:p>
          <a:p>
            <a:pPr marL="0" indent="0">
              <a:buNone/>
            </a:pPr>
            <a:r>
              <a:rPr lang="lt-LT" sz="2000" b="1" dirty="0"/>
              <a:t>Kur įgyvendinta: </a:t>
            </a:r>
            <a:r>
              <a:rPr lang="lt-LT" sz="2000" dirty="0"/>
              <a:t>Belgija-Flandrija (Schriek, Neėst-op-</a:t>
            </a:r>
            <a:r>
              <a:rPr lang="lt-LT" sz="2000" dirty="0" err="1"/>
              <a:t>den</a:t>
            </a:r>
            <a:r>
              <a:rPr lang="lt-LT" sz="2000" dirty="0"/>
              <a:t>-</a:t>
            </a:r>
            <a:r>
              <a:rPr lang="lt-LT" sz="2000" dirty="0" err="1"/>
              <a:t>Berg</a:t>
            </a:r>
            <a:r>
              <a:rPr lang="lt-LT" sz="2000" dirty="0"/>
              <a:t> savivaldybė)</a:t>
            </a:r>
          </a:p>
          <a:p>
            <a:pPr marL="0" indent="0">
              <a:buNone/>
            </a:pPr>
            <a:r>
              <a:rPr lang="lt-LT" sz="2000" b="1" dirty="0"/>
              <a:t>Data: </a:t>
            </a:r>
            <a:r>
              <a:rPr lang="lt-LT" sz="2000" dirty="0"/>
              <a:t>vykdoma nuo 2019 m.</a:t>
            </a:r>
          </a:p>
          <a:p>
            <a:pPr marL="0" indent="0">
              <a:lnSpc>
                <a:spcPct val="100000"/>
              </a:lnSpc>
              <a:buNone/>
            </a:pPr>
            <a:r>
              <a:rPr lang="lt-LT" sz="2000" b="1" dirty="0"/>
              <a:t>Pagrindinė idėja: </a:t>
            </a:r>
            <a:r>
              <a:rPr lang="lt-LT" sz="2000" dirty="0"/>
              <a:t>vietiniai gamintojai sutinka duoti dalį savo produkcijos, kuri bus panaudota sukuriant „kaimo dėžutėje“ rinkinį. Tada ši dėžutė yra parduodama susidomėjusiems gyventojams.</a:t>
            </a:r>
          </a:p>
          <a:p>
            <a:pPr marL="0" indent="0">
              <a:lnSpc>
                <a:spcPct val="100000"/>
              </a:lnSpc>
              <a:buNone/>
            </a:pPr>
            <a:r>
              <a:rPr lang="lt-LT" sz="2000" b="1" dirty="0"/>
              <a:t>Išmani iniciatyva: </a:t>
            </a:r>
            <a:r>
              <a:rPr lang="lt-LT" sz="2000" dirty="0"/>
              <a:t>ši iniciatyva palaiko trumpas tiekimo grandines bendradarbiaujant su vietiniais ūkininkais ir gamintojais. Taip yra sumažinamas atotrūkis tarp gamintojų ir vartotojų. </a:t>
            </a:r>
          </a:p>
          <a:p>
            <a:pPr marL="0" indent="0">
              <a:lnSpc>
                <a:spcPct val="100000"/>
              </a:lnSpc>
              <a:buNone/>
            </a:pPr>
            <a:r>
              <a:rPr lang="lt-LT" sz="2000" b="1" dirty="0"/>
              <a:t>Ką tai duoda bendruomenei? </a:t>
            </a:r>
            <a:r>
              <a:rPr lang="lt-LT" sz="2000" dirty="0"/>
              <a:t>Projektas padės kurti gamtai draugiškesnį bei tvaresnį bendruomenės gyvenimą. Sezoninės daržovės padės skatinti gyventojus sveikiau maitintis.</a:t>
            </a:r>
          </a:p>
          <a:p>
            <a:pPr marL="0" indent="0">
              <a:lnSpc>
                <a:spcPct val="100000"/>
              </a:lnSpc>
              <a:buNone/>
            </a:pPr>
            <a:r>
              <a:rPr lang="lt-LT" sz="2000" b="1" dirty="0"/>
              <a:t>Projekto tinklapis: </a:t>
            </a:r>
            <a:r>
              <a:rPr lang="lt-LT" sz="2000" dirty="0">
                <a:hlinkClick r:id="rId6"/>
              </a:rPr>
              <a:t>https://www.lgschriek.be/</a:t>
            </a:r>
            <a:r>
              <a:rPr lang="lt-LT" sz="2000" dirty="0"/>
              <a:t> </a:t>
            </a:r>
          </a:p>
        </p:txBody>
      </p:sp>
      <p:sp>
        <p:nvSpPr>
          <p:cNvPr id="22" name="AutoShape 2">
            <a:extLst>
              <a:ext uri="{FF2B5EF4-FFF2-40B4-BE49-F238E27FC236}">
                <a16:creationId xmlns:a16="http://schemas.microsoft.com/office/drawing/2014/main" id="{60ACE09B-956F-2CFD-DDC3-358257864EB4}"/>
              </a:ext>
            </a:extLst>
          </p:cNvPr>
          <p:cNvSpPr txBox="1">
            <a:spLocks noChangeAspect="1" noChangeArrowheads="1"/>
          </p:cNvSpPr>
          <p:nvPr/>
        </p:nvSpPr>
        <p:spPr bwMode="auto">
          <a:xfrm>
            <a:off x="8022756" y="4003263"/>
            <a:ext cx="4169244" cy="29613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lt-LT" sz="2000" b="1" dirty="0"/>
              <a:t>Gautas finansavimas – 10 000 Eur:</a:t>
            </a:r>
          </a:p>
          <a:p>
            <a:pPr lvl="1">
              <a:lnSpc>
                <a:spcPct val="100000"/>
              </a:lnSpc>
            </a:pPr>
            <a:r>
              <a:rPr lang="lt-LT" sz="1400" dirty="0"/>
              <a:t>Bendruomenės susirinkimai;</a:t>
            </a:r>
          </a:p>
          <a:p>
            <a:pPr lvl="1">
              <a:lnSpc>
                <a:spcPct val="100000"/>
              </a:lnSpc>
            </a:pPr>
            <a:r>
              <a:rPr lang="lt-LT" sz="1400" dirty="0"/>
              <a:t>Dėžučių gaminimas ir platinimas.</a:t>
            </a:r>
          </a:p>
        </p:txBody>
      </p:sp>
      <p:pic>
        <p:nvPicPr>
          <p:cNvPr id="9" name="Picture 6" descr="See the source image">
            <a:extLst>
              <a:ext uri="{FF2B5EF4-FFF2-40B4-BE49-F238E27FC236}">
                <a16:creationId xmlns:a16="http://schemas.microsoft.com/office/drawing/2014/main" id="{BF3F46A0-F4B4-ACF2-AF48-2CF85506DC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967350" cy="1390261"/>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Management outline">
            <a:extLst>
              <a:ext uri="{FF2B5EF4-FFF2-40B4-BE49-F238E27FC236}">
                <a16:creationId xmlns:a16="http://schemas.microsoft.com/office/drawing/2014/main" id="{5FF9A9C8-DA6F-C24E-24CB-BF806B49DF6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12915" y="411163"/>
            <a:ext cx="914400" cy="914400"/>
          </a:xfrm>
          <a:prstGeom prst="rect">
            <a:avLst/>
          </a:prstGeom>
        </p:spPr>
      </p:pic>
      <p:pic>
        <p:nvPicPr>
          <p:cNvPr id="5" name="Picture 4">
            <a:extLst>
              <a:ext uri="{FF2B5EF4-FFF2-40B4-BE49-F238E27FC236}">
                <a16:creationId xmlns:a16="http://schemas.microsoft.com/office/drawing/2014/main" id="{305BC152-3D9E-9DF0-043D-B715A4E0CFF1}"/>
              </a:ext>
            </a:extLst>
          </p:cNvPr>
          <p:cNvPicPr>
            <a:picLocks noChangeAspect="1"/>
          </p:cNvPicPr>
          <p:nvPr/>
        </p:nvPicPr>
        <p:blipFill>
          <a:blip r:embed="rId10"/>
          <a:stretch>
            <a:fillRect/>
          </a:stretch>
        </p:blipFill>
        <p:spPr>
          <a:xfrm>
            <a:off x="7864687" y="1075673"/>
            <a:ext cx="4327314" cy="2927590"/>
          </a:xfrm>
          <a:prstGeom prst="rect">
            <a:avLst/>
          </a:prstGeom>
        </p:spPr>
      </p:pic>
    </p:spTree>
    <p:extLst>
      <p:ext uri="{BB962C8B-B14F-4D97-AF65-F5344CB8AC3E}">
        <p14:creationId xmlns:p14="http://schemas.microsoft.com/office/powerpoint/2010/main" val="64683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4F554C2-4B07-A012-177F-68EBF59ACBD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11" name="Object 10" hidden="1">
                        <a:extLst>
                          <a:ext uri="{FF2B5EF4-FFF2-40B4-BE49-F238E27FC236}">
                            <a16:creationId xmlns:a16="http://schemas.microsoft.com/office/drawing/2014/main" id="{B4F554C2-4B07-A012-177F-68EBF59ACBD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9D2C3B2-4720-11A7-278D-0637DBE2DF77}"/>
              </a:ext>
            </a:extLst>
          </p:cNvPr>
          <p:cNvSpPr>
            <a:spLocks noGrp="1"/>
          </p:cNvSpPr>
          <p:nvPr>
            <p:ph type="title"/>
          </p:nvPr>
        </p:nvSpPr>
        <p:spPr>
          <a:xfrm>
            <a:off x="838200" y="0"/>
            <a:ext cx="10515600" cy="1325563"/>
          </a:xfrm>
        </p:spPr>
        <p:txBody>
          <a:bodyPr vert="horz">
            <a:normAutofit/>
          </a:bodyPr>
          <a:lstStyle/>
          <a:p>
            <a:pPr algn="ctr"/>
            <a:r>
              <a:rPr lang="lt-LT" sz="6000" dirty="0"/>
              <a:t>Valdymas</a:t>
            </a:r>
            <a:endParaRPr lang="en-US" sz="6000" dirty="0"/>
          </a:p>
        </p:txBody>
      </p:sp>
      <p:sp>
        <p:nvSpPr>
          <p:cNvPr id="12" name="AutoShape 2">
            <a:extLst>
              <a:ext uri="{FF2B5EF4-FFF2-40B4-BE49-F238E27FC236}">
                <a16:creationId xmlns:a16="http://schemas.microsoft.com/office/drawing/2014/main" id="{DADD6C8D-E870-46DA-713E-FD5864F9591C}"/>
              </a:ext>
            </a:extLst>
          </p:cNvPr>
          <p:cNvSpPr>
            <a:spLocks noGrp="1" noChangeAspect="1" noChangeArrowheads="1"/>
          </p:cNvSpPr>
          <p:nvPr>
            <p:ph idx="1"/>
          </p:nvPr>
        </p:nvSpPr>
        <p:spPr bwMode="auto">
          <a:xfrm>
            <a:off x="266924" y="1390261"/>
            <a:ext cx="7488907" cy="53536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92500" lnSpcReduction="10000"/>
          </a:bodyPr>
          <a:lstStyle/>
          <a:p>
            <a:pPr marL="0" indent="0">
              <a:buNone/>
            </a:pPr>
            <a:r>
              <a:rPr lang="lt-LT" b="1" i="1" dirty="0"/>
              <a:t>Žalieji geležinkeliai</a:t>
            </a:r>
          </a:p>
          <a:p>
            <a:pPr marL="0" indent="0">
              <a:buNone/>
            </a:pPr>
            <a:r>
              <a:rPr lang="lt-LT" sz="2000" b="1" dirty="0"/>
              <a:t>Kur įgyvendinta: Latvija (</a:t>
            </a:r>
            <a:r>
              <a:rPr lang="lt-LT" sz="2000" b="1" dirty="0" err="1"/>
              <a:t>Valmiera</a:t>
            </a:r>
            <a:r>
              <a:rPr lang="lt-LT" sz="2000" b="1" dirty="0"/>
              <a:t>)</a:t>
            </a:r>
          </a:p>
          <a:p>
            <a:pPr marL="0" indent="0">
              <a:buNone/>
            </a:pPr>
            <a:r>
              <a:rPr lang="lt-LT" sz="2000" b="1" dirty="0"/>
              <a:t>Data: </a:t>
            </a:r>
            <a:r>
              <a:rPr lang="lt-LT" sz="2000" dirty="0"/>
              <a:t>2017 -2019 m.</a:t>
            </a:r>
          </a:p>
          <a:p>
            <a:pPr marL="0" indent="0">
              <a:lnSpc>
                <a:spcPct val="100000"/>
              </a:lnSpc>
              <a:buNone/>
            </a:pPr>
            <a:r>
              <a:rPr lang="lt-LT" sz="2000" b="1" dirty="0"/>
              <a:t>Pagrindinė idėja</a:t>
            </a:r>
            <a:r>
              <a:rPr lang="lt-LT" sz="2000" dirty="0"/>
              <a:t>: atkuriama buvusi geležinkelio infrastruktūra, siekiant sukurti pėsčiųjų ir dviračių takų tinklą.</a:t>
            </a:r>
          </a:p>
          <a:p>
            <a:pPr marL="0" indent="0">
              <a:lnSpc>
                <a:spcPct val="100000"/>
              </a:lnSpc>
              <a:buNone/>
            </a:pPr>
            <a:r>
              <a:rPr lang="lt-LT" sz="2000" b="1" dirty="0"/>
              <a:t>Išmani iniciatyva: </a:t>
            </a:r>
            <a:r>
              <a:rPr lang="lt-LT" sz="2000" dirty="0"/>
              <a:t>įgyvendinta bendradarbiaujant kelioms savivaldybėms ir organizacijoms. Projektas įgyvendintas atkuriant buvusią geležinkelio linijos infrastruktūrą. </a:t>
            </a:r>
          </a:p>
          <a:p>
            <a:pPr marL="0" indent="0">
              <a:lnSpc>
                <a:spcPct val="100000"/>
              </a:lnSpc>
              <a:buNone/>
            </a:pPr>
            <a:r>
              <a:rPr lang="lt-LT" sz="2000" b="1" dirty="0"/>
              <a:t>Ką tai duoda bendruomenei? </a:t>
            </a:r>
            <a:r>
              <a:rPr lang="lt-LT" sz="2000" dirty="0"/>
              <a:t>Didesnis turistų antplūdis suteikia vietovėje naujų ekonominių galimybių. Pavyzdžiui, dviratininkų grupės reguliariai sustoja kaimuose prie geležinkelio pavalgyti ir pamatyti kai kurias kultūrines ir istorines vietas. Daugiau galimybių vietos gyventojams eiti pėsčiomis ir važinėti dviračiu, kuriant sveikesnes ir laimingesnes vietos bendruomenes. Platesnės mobilumo galimybės.</a:t>
            </a:r>
          </a:p>
          <a:p>
            <a:pPr marL="0" indent="0">
              <a:lnSpc>
                <a:spcPct val="100000"/>
              </a:lnSpc>
              <a:buNone/>
            </a:pPr>
            <a:r>
              <a:rPr lang="lt-LT" sz="2000" b="1" dirty="0"/>
              <a:t>Projekto tinklapis:</a:t>
            </a:r>
            <a:r>
              <a:rPr lang="lt-LT" sz="2200" b="1" dirty="0"/>
              <a:t> </a:t>
            </a:r>
            <a:r>
              <a:rPr lang="lt-LT" sz="2200" b="1" i="0" u="none" strike="noStrike" dirty="0">
                <a:solidFill>
                  <a:srgbClr val="075555"/>
                </a:solidFill>
                <a:effectLst/>
                <a:latin typeface="inherit"/>
                <a:hlinkClick r:id="rId6" tooltip="http://www.vidzeme.com/lv/vidzemes-projekti/green-railway/green-railway.html"/>
              </a:rPr>
              <a:t>http://www.vidzeme.com/lv/vidzemes-projekti/green-railway/green-railway.html</a:t>
            </a:r>
            <a:endParaRPr lang="lt-LT" sz="2200" b="0" i="0" dirty="0">
              <a:solidFill>
                <a:srgbClr val="06679B"/>
              </a:solidFill>
              <a:effectLst/>
              <a:latin typeface="Montserrat" panose="00000500000000000000" pitchFamily="2" charset="-70"/>
            </a:endParaRPr>
          </a:p>
          <a:p>
            <a:pPr marL="0" indent="0">
              <a:lnSpc>
                <a:spcPct val="100000"/>
              </a:lnSpc>
              <a:buNone/>
            </a:pPr>
            <a:endParaRPr lang="lt-LT" sz="2000" dirty="0"/>
          </a:p>
        </p:txBody>
      </p:sp>
      <p:sp>
        <p:nvSpPr>
          <p:cNvPr id="22" name="AutoShape 2">
            <a:extLst>
              <a:ext uri="{FF2B5EF4-FFF2-40B4-BE49-F238E27FC236}">
                <a16:creationId xmlns:a16="http://schemas.microsoft.com/office/drawing/2014/main" id="{60ACE09B-956F-2CFD-DDC3-358257864EB4}"/>
              </a:ext>
            </a:extLst>
          </p:cNvPr>
          <p:cNvSpPr txBox="1">
            <a:spLocks noChangeAspect="1" noChangeArrowheads="1"/>
          </p:cNvSpPr>
          <p:nvPr/>
        </p:nvSpPr>
        <p:spPr bwMode="auto">
          <a:xfrm>
            <a:off x="7881257" y="5297713"/>
            <a:ext cx="4310743" cy="166686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lt-LT" sz="2000" b="1" dirty="0"/>
              <a:t>Gautas finansavimas – 47 000 Eur:</a:t>
            </a:r>
          </a:p>
          <a:p>
            <a:pPr lvl="1">
              <a:lnSpc>
                <a:spcPct val="100000"/>
              </a:lnSpc>
            </a:pPr>
            <a:r>
              <a:rPr lang="lt-LT" sz="1400" dirty="0"/>
              <a:t>Turėklų, tiltelių, ženklų, suoliukų restauracijos ir statybos darbai</a:t>
            </a:r>
          </a:p>
          <a:p>
            <a:pPr lvl="1">
              <a:lnSpc>
                <a:spcPct val="100000"/>
              </a:lnSpc>
            </a:pPr>
            <a:endParaRPr lang="lt-LT" sz="1400" dirty="0"/>
          </a:p>
        </p:txBody>
      </p:sp>
      <p:pic>
        <p:nvPicPr>
          <p:cNvPr id="9" name="Picture 6" descr="See the source image">
            <a:extLst>
              <a:ext uri="{FF2B5EF4-FFF2-40B4-BE49-F238E27FC236}">
                <a16:creationId xmlns:a16="http://schemas.microsoft.com/office/drawing/2014/main" id="{BF3F46A0-F4B4-ACF2-AF48-2CF85506DC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967350" cy="1390261"/>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Management outline">
            <a:extLst>
              <a:ext uri="{FF2B5EF4-FFF2-40B4-BE49-F238E27FC236}">
                <a16:creationId xmlns:a16="http://schemas.microsoft.com/office/drawing/2014/main" id="{5FF9A9C8-DA6F-C24E-24CB-BF806B49DF6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12915" y="411163"/>
            <a:ext cx="914400" cy="914400"/>
          </a:xfrm>
          <a:prstGeom prst="rect">
            <a:avLst/>
          </a:prstGeom>
        </p:spPr>
      </p:pic>
      <p:pic>
        <p:nvPicPr>
          <p:cNvPr id="4" name="Paveikslėlis 3">
            <a:extLst>
              <a:ext uri="{FF2B5EF4-FFF2-40B4-BE49-F238E27FC236}">
                <a16:creationId xmlns:a16="http://schemas.microsoft.com/office/drawing/2014/main" id="{82D60B3C-4D54-D418-25CD-EF467FD09FBD}"/>
              </a:ext>
            </a:extLst>
          </p:cNvPr>
          <p:cNvPicPr>
            <a:picLocks noChangeAspect="1"/>
          </p:cNvPicPr>
          <p:nvPr/>
        </p:nvPicPr>
        <p:blipFill>
          <a:blip r:embed="rId10"/>
          <a:stretch>
            <a:fillRect/>
          </a:stretch>
        </p:blipFill>
        <p:spPr>
          <a:xfrm>
            <a:off x="8022755" y="488789"/>
            <a:ext cx="3916254" cy="2201818"/>
          </a:xfrm>
          <a:prstGeom prst="rect">
            <a:avLst/>
          </a:prstGeom>
        </p:spPr>
      </p:pic>
      <p:pic>
        <p:nvPicPr>
          <p:cNvPr id="2050" name="Picture 2">
            <a:extLst>
              <a:ext uri="{FF2B5EF4-FFF2-40B4-BE49-F238E27FC236}">
                <a16:creationId xmlns:a16="http://schemas.microsoft.com/office/drawing/2014/main" id="{1477DC81-4433-4BED-1BF6-5B7DB3E5DC0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22755" y="2763525"/>
            <a:ext cx="3916254" cy="2607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539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16DC4D8F-B6EC-44B2-AB03-97107791BBE6}"/>
              </a:ext>
            </a:extLst>
          </p:cNvPr>
          <p:cNvSpPr>
            <a:spLocks noGrp="1"/>
          </p:cNvSpPr>
          <p:nvPr>
            <p:ph type="ftr" sz="quarter" idx="17"/>
          </p:nvPr>
        </p:nvSpPr>
        <p:spPr/>
        <p:txBody>
          <a:bodyPr/>
          <a:lstStyle/>
          <a:p>
            <a:r>
              <a:rPr lang="en-US" noProof="0"/>
              <a:t>Add a footer</a:t>
            </a:r>
            <a:endParaRPr lang="en-US" noProof="0" dirty="0"/>
          </a:p>
        </p:txBody>
      </p:sp>
      <p:sp>
        <p:nvSpPr>
          <p:cNvPr id="8" name="Slide Number Placeholder 7">
            <a:extLst>
              <a:ext uri="{FF2B5EF4-FFF2-40B4-BE49-F238E27FC236}">
                <a16:creationId xmlns:a16="http://schemas.microsoft.com/office/drawing/2014/main" id="{2BC8CC4C-93E7-4A72-A6B1-21D8EE0BB202}"/>
              </a:ext>
            </a:extLst>
          </p:cNvPr>
          <p:cNvSpPr>
            <a:spLocks noGrp="1"/>
          </p:cNvSpPr>
          <p:nvPr>
            <p:ph type="sldNum" sz="quarter" idx="18"/>
          </p:nvPr>
        </p:nvSpPr>
        <p:spPr/>
        <p:txBody>
          <a:bodyPr/>
          <a:lstStyle/>
          <a:p>
            <a:fld id="{8699F50C-BE38-4BD0-BA84-9B090E1F2B9B}" type="slidenum">
              <a:rPr lang="en-US" noProof="0" smtClean="0"/>
              <a:t>27</a:t>
            </a:fld>
            <a:endParaRPr lang="en-US" noProof="0" dirty="0"/>
          </a:p>
        </p:txBody>
      </p:sp>
      <p:sp>
        <p:nvSpPr>
          <p:cNvPr id="9" name="Title 8">
            <a:extLst>
              <a:ext uri="{FF2B5EF4-FFF2-40B4-BE49-F238E27FC236}">
                <a16:creationId xmlns:a16="http://schemas.microsoft.com/office/drawing/2014/main" id="{65906E7F-4BB1-48F0-B159-29A2134E7F89}"/>
              </a:ext>
            </a:extLst>
          </p:cNvPr>
          <p:cNvSpPr>
            <a:spLocks noGrp="1"/>
          </p:cNvSpPr>
          <p:nvPr>
            <p:ph type="title"/>
          </p:nvPr>
        </p:nvSpPr>
        <p:spPr>
          <a:xfrm>
            <a:off x="518678" y="209028"/>
            <a:ext cx="8333222" cy="905397"/>
          </a:xfrm>
        </p:spPr>
        <p:txBody>
          <a:bodyPr/>
          <a:lstStyle/>
          <a:p>
            <a:r>
              <a:rPr lang="lt-LT" dirty="0"/>
              <a:t>Ką daryti?</a:t>
            </a:r>
          </a:p>
        </p:txBody>
      </p:sp>
      <p:pic>
        <p:nvPicPr>
          <p:cNvPr id="2" name="Paveikslėlis 1">
            <a:extLst>
              <a:ext uri="{FF2B5EF4-FFF2-40B4-BE49-F238E27FC236}">
                <a16:creationId xmlns:a16="http://schemas.microsoft.com/office/drawing/2014/main" id="{C798E8C5-E76C-7B57-91FF-48FE6347B5CD}"/>
              </a:ext>
            </a:extLst>
          </p:cNvPr>
          <p:cNvPicPr>
            <a:picLocks noChangeAspect="1"/>
          </p:cNvPicPr>
          <p:nvPr/>
        </p:nvPicPr>
        <p:blipFill>
          <a:blip r:embed="rId2"/>
          <a:stretch>
            <a:fillRect/>
          </a:stretch>
        </p:blipFill>
        <p:spPr>
          <a:xfrm>
            <a:off x="1817096" y="1531858"/>
            <a:ext cx="8285937" cy="4331913"/>
          </a:xfrm>
          <a:prstGeom prst="rect">
            <a:avLst/>
          </a:prstGeom>
        </p:spPr>
      </p:pic>
    </p:spTree>
    <p:extLst>
      <p:ext uri="{BB962C8B-B14F-4D97-AF65-F5344CB8AC3E}">
        <p14:creationId xmlns:p14="http://schemas.microsoft.com/office/powerpoint/2010/main" val="42597018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16DC4D8F-B6EC-44B2-AB03-97107791BBE6}"/>
              </a:ext>
            </a:extLst>
          </p:cNvPr>
          <p:cNvSpPr>
            <a:spLocks noGrp="1"/>
          </p:cNvSpPr>
          <p:nvPr>
            <p:ph type="ftr" sz="quarter" idx="17"/>
          </p:nvPr>
        </p:nvSpPr>
        <p:spPr/>
        <p:txBody>
          <a:bodyPr/>
          <a:lstStyle/>
          <a:p>
            <a:r>
              <a:rPr lang="en-US" noProof="0"/>
              <a:t>Add a footer</a:t>
            </a:r>
            <a:endParaRPr lang="en-US" noProof="0" dirty="0"/>
          </a:p>
        </p:txBody>
      </p:sp>
      <p:sp>
        <p:nvSpPr>
          <p:cNvPr id="8" name="Slide Number Placeholder 7">
            <a:extLst>
              <a:ext uri="{FF2B5EF4-FFF2-40B4-BE49-F238E27FC236}">
                <a16:creationId xmlns:a16="http://schemas.microsoft.com/office/drawing/2014/main" id="{2BC8CC4C-93E7-4A72-A6B1-21D8EE0BB202}"/>
              </a:ext>
            </a:extLst>
          </p:cNvPr>
          <p:cNvSpPr>
            <a:spLocks noGrp="1"/>
          </p:cNvSpPr>
          <p:nvPr>
            <p:ph type="sldNum" sz="quarter" idx="18"/>
          </p:nvPr>
        </p:nvSpPr>
        <p:spPr/>
        <p:txBody>
          <a:bodyPr/>
          <a:lstStyle/>
          <a:p>
            <a:fld id="{8699F50C-BE38-4BD0-BA84-9B090E1F2B9B}" type="slidenum">
              <a:rPr lang="en-US" noProof="0" smtClean="0"/>
              <a:t>28</a:t>
            </a:fld>
            <a:endParaRPr lang="en-US" noProof="0" dirty="0"/>
          </a:p>
        </p:txBody>
      </p:sp>
      <p:sp>
        <p:nvSpPr>
          <p:cNvPr id="9" name="Title 8">
            <a:extLst>
              <a:ext uri="{FF2B5EF4-FFF2-40B4-BE49-F238E27FC236}">
                <a16:creationId xmlns:a16="http://schemas.microsoft.com/office/drawing/2014/main" id="{65906E7F-4BB1-48F0-B159-29A2134E7F89}"/>
              </a:ext>
            </a:extLst>
          </p:cNvPr>
          <p:cNvSpPr>
            <a:spLocks noGrp="1"/>
          </p:cNvSpPr>
          <p:nvPr>
            <p:ph type="title"/>
          </p:nvPr>
        </p:nvSpPr>
        <p:spPr>
          <a:xfrm>
            <a:off x="518678" y="209028"/>
            <a:ext cx="8333222" cy="905397"/>
          </a:xfrm>
        </p:spPr>
        <p:txBody>
          <a:bodyPr/>
          <a:lstStyle/>
          <a:p>
            <a:r>
              <a:rPr lang="lt-LT" dirty="0"/>
              <a:t>Ką daryti?</a:t>
            </a:r>
          </a:p>
        </p:txBody>
      </p:sp>
      <p:sp>
        <p:nvSpPr>
          <p:cNvPr id="10" name="Content Placeholder 2">
            <a:extLst>
              <a:ext uri="{FF2B5EF4-FFF2-40B4-BE49-F238E27FC236}">
                <a16:creationId xmlns:a16="http://schemas.microsoft.com/office/drawing/2014/main" id="{085D948A-ABC3-4188-B62F-A903494DA7F6}"/>
              </a:ext>
            </a:extLst>
          </p:cNvPr>
          <p:cNvSpPr>
            <a:spLocks noGrp="1"/>
          </p:cNvSpPr>
          <p:nvPr>
            <p:ph type="body" sz="quarter" idx="16"/>
          </p:nvPr>
        </p:nvSpPr>
        <p:spPr>
          <a:xfrm>
            <a:off x="520700" y="1376362"/>
            <a:ext cx="10899969" cy="4979987"/>
          </a:xfrm>
        </p:spPr>
        <p:txBody>
          <a:bodyPr/>
          <a:lstStyle/>
          <a:p>
            <a:pPr marL="457200" indent="-457200" algn="just">
              <a:buFont typeface="+mj-lt"/>
              <a:buAutoNum type="arabicPeriod"/>
            </a:pPr>
            <a:r>
              <a:rPr lang="lt-LT" dirty="0">
                <a:latin typeface="Calibri" panose="020F0502020204030204" pitchFamily="34" charset="0"/>
                <a:cs typeface="Calibri" panose="020F0502020204030204" pitchFamily="34" charset="0"/>
              </a:rPr>
              <a:t>Gyventojų telkimas, mobilizacija, kooperacijos kūrimas, siekiant darnaus vietovės vystymosi tikslų;</a:t>
            </a:r>
          </a:p>
          <a:p>
            <a:pPr marL="457200" indent="-457200" algn="just">
              <a:buFont typeface="+mj-lt"/>
              <a:buAutoNum type="arabicPeriod"/>
            </a:pPr>
            <a:r>
              <a:rPr lang="lt-LT" dirty="0" err="1">
                <a:latin typeface="Calibri" panose="020F0502020204030204" pitchFamily="34" charset="0"/>
                <a:cs typeface="Calibri" panose="020F0502020204030204" pitchFamily="34" charset="0"/>
              </a:rPr>
              <a:t>Proaktyvus</a:t>
            </a:r>
            <a:r>
              <a:rPr lang="lt-LT" dirty="0">
                <a:latin typeface="Calibri" panose="020F0502020204030204" pitchFamily="34" charset="0"/>
                <a:cs typeface="Calibri" panose="020F0502020204030204" pitchFamily="34" charset="0"/>
              </a:rPr>
              <a:t> veikimas ir </a:t>
            </a:r>
            <a:r>
              <a:rPr lang="lt-LT" dirty="0" err="1">
                <a:latin typeface="Calibri" panose="020F0502020204030204" pitchFamily="34" charset="0"/>
                <a:cs typeface="Calibri" panose="020F0502020204030204" pitchFamily="34" charset="0"/>
              </a:rPr>
              <a:t>įveiklinimas</a:t>
            </a:r>
            <a:r>
              <a:rPr lang="lt-LT" dirty="0">
                <a:latin typeface="Calibri" panose="020F0502020204030204" pitchFamily="34" charset="0"/>
                <a:cs typeface="Calibri" panose="020F0502020204030204" pitchFamily="34" charset="0"/>
              </a:rPr>
              <a:t> gyventojų ir bendruomenės centrų: šilto maisto, sveikatingumo stiprinimo, edukacijos programos;</a:t>
            </a:r>
          </a:p>
          <a:p>
            <a:pPr marL="457200" indent="-457200" algn="just">
              <a:buFont typeface="+mj-lt"/>
              <a:buAutoNum type="arabicPeriod"/>
            </a:pPr>
            <a:r>
              <a:rPr lang="lt-LT" dirty="0">
                <a:latin typeface="Calibri" panose="020F0502020204030204" pitchFamily="34" charset="0"/>
                <a:cs typeface="Calibri" panose="020F0502020204030204" pitchFamily="34" charset="0"/>
              </a:rPr>
              <a:t>Horizontali ir vertikali partnerystė su šeimos ūkiais, SVV;</a:t>
            </a:r>
          </a:p>
          <a:p>
            <a:pPr marL="457200" indent="-457200" algn="just">
              <a:buFont typeface="+mj-lt"/>
              <a:buAutoNum type="arabicPeriod"/>
            </a:pPr>
            <a:r>
              <a:rPr lang="lt-LT" dirty="0">
                <a:latin typeface="Calibri" panose="020F0502020204030204" pitchFamily="34" charset="0"/>
                <a:cs typeface="Calibri" panose="020F0502020204030204" pitchFamily="34" charset="0"/>
              </a:rPr>
              <a:t>Vietos rinkų kūrimas, atkovojimas iš kitų paslaugų teikėjų ir prekybos tinklų;</a:t>
            </a:r>
          </a:p>
          <a:p>
            <a:pPr marL="457200" indent="-457200" algn="just">
              <a:buFont typeface="+mj-lt"/>
              <a:buAutoNum type="arabicPeriod"/>
            </a:pPr>
            <a:r>
              <a:rPr lang="lt-LT" dirty="0">
                <a:latin typeface="Calibri" panose="020F0502020204030204" pitchFamily="34" charset="0"/>
                <a:cs typeface="Calibri" panose="020F0502020204030204" pitchFamily="34" charset="0"/>
              </a:rPr>
              <a:t>Nuolatinė naujovių paieška ir vietos maisto sistemų kūrimas;</a:t>
            </a:r>
          </a:p>
        </p:txBody>
      </p:sp>
    </p:spTree>
    <p:extLst>
      <p:ext uri="{BB962C8B-B14F-4D97-AF65-F5344CB8AC3E}">
        <p14:creationId xmlns:p14="http://schemas.microsoft.com/office/powerpoint/2010/main" val="3576650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4F554C2-4B07-A012-177F-68EBF59ACBD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1" name="Object 10" hidden="1">
                        <a:extLst>
                          <a:ext uri="{FF2B5EF4-FFF2-40B4-BE49-F238E27FC236}">
                            <a16:creationId xmlns:a16="http://schemas.microsoft.com/office/drawing/2014/main" id="{B4F554C2-4B07-A012-177F-68EBF59ACBD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9D2C3B2-4720-11A7-278D-0637DBE2DF77}"/>
              </a:ext>
            </a:extLst>
          </p:cNvPr>
          <p:cNvSpPr>
            <a:spLocks noGrp="1"/>
          </p:cNvSpPr>
          <p:nvPr>
            <p:ph type="title"/>
          </p:nvPr>
        </p:nvSpPr>
        <p:spPr>
          <a:xfrm>
            <a:off x="838200" y="0"/>
            <a:ext cx="10515600" cy="1325563"/>
          </a:xfrm>
        </p:spPr>
        <p:txBody>
          <a:bodyPr vert="horz">
            <a:normAutofit/>
          </a:bodyPr>
          <a:lstStyle/>
          <a:p>
            <a:pPr algn="ctr"/>
            <a:r>
              <a:rPr lang="lt-LT" sz="6000" dirty="0"/>
              <a:t>Žmonės</a:t>
            </a:r>
            <a:endParaRPr lang="en-US" sz="6000" dirty="0"/>
          </a:p>
        </p:txBody>
      </p:sp>
      <p:sp>
        <p:nvSpPr>
          <p:cNvPr id="12" name="AutoShape 2">
            <a:extLst>
              <a:ext uri="{FF2B5EF4-FFF2-40B4-BE49-F238E27FC236}">
                <a16:creationId xmlns:a16="http://schemas.microsoft.com/office/drawing/2014/main" id="{DADD6C8D-E870-46DA-713E-FD5864F9591C}"/>
              </a:ext>
            </a:extLst>
          </p:cNvPr>
          <p:cNvSpPr>
            <a:spLocks noGrp="1" noChangeAspect="1" noChangeArrowheads="1"/>
          </p:cNvSpPr>
          <p:nvPr>
            <p:ph idx="1"/>
          </p:nvPr>
        </p:nvSpPr>
        <p:spPr bwMode="auto">
          <a:xfrm>
            <a:off x="415132" y="1390261"/>
            <a:ext cx="6870995" cy="5279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lnSpcReduction="10000"/>
          </a:bodyPr>
          <a:lstStyle/>
          <a:p>
            <a:pPr marL="0" indent="0">
              <a:buNone/>
            </a:pPr>
            <a:r>
              <a:rPr lang="lt-LT" sz="2400" b="1" i="1" dirty="0"/>
              <a:t>Piliečių autobusų schema</a:t>
            </a:r>
          </a:p>
          <a:p>
            <a:pPr marL="0" indent="0">
              <a:buNone/>
            </a:pPr>
            <a:r>
              <a:rPr lang="lt-LT" sz="2000" b="1" dirty="0"/>
              <a:t>Kur įgyvendinta: </a:t>
            </a:r>
            <a:r>
              <a:rPr lang="lt-LT" sz="2000" dirty="0"/>
              <a:t>Vokietija (Röbel-Müritz rajonas)</a:t>
            </a:r>
          </a:p>
          <a:p>
            <a:pPr marL="0" indent="0">
              <a:buNone/>
            </a:pPr>
            <a:r>
              <a:rPr lang="lt-LT" sz="2000" b="1" dirty="0"/>
              <a:t>Data: </a:t>
            </a:r>
            <a:r>
              <a:rPr lang="lt-LT" sz="2000" dirty="0"/>
              <a:t>vykdoma</a:t>
            </a:r>
            <a:r>
              <a:rPr lang="lt-LT" sz="2000" b="1" dirty="0"/>
              <a:t> </a:t>
            </a:r>
            <a:r>
              <a:rPr lang="lt-LT" sz="2000" dirty="0"/>
              <a:t>nuo 2015 m.</a:t>
            </a:r>
          </a:p>
          <a:p>
            <a:pPr marL="0" indent="0">
              <a:lnSpc>
                <a:spcPct val="100000"/>
              </a:lnSpc>
              <a:buNone/>
            </a:pPr>
            <a:r>
              <a:rPr lang="lt-LT" sz="2000" b="1" dirty="0"/>
              <a:t>Pagrindinė idėja: </a:t>
            </a:r>
            <a:r>
              <a:rPr lang="lt-LT" sz="2000" dirty="0"/>
              <a:t>užsakomojo transporto paslauga, kurią teikia savanoriai. Transporto paslaugą teikia vietiniai vairuotojai.</a:t>
            </a:r>
          </a:p>
          <a:p>
            <a:pPr marL="0" indent="0">
              <a:lnSpc>
                <a:spcPct val="100000"/>
              </a:lnSpc>
              <a:buNone/>
            </a:pPr>
            <a:r>
              <a:rPr lang="lt-LT" sz="2000" b="1" dirty="0"/>
              <a:t>Išmani iniciatyva: </a:t>
            </a:r>
            <a:r>
              <a:rPr lang="lt-LT" sz="2000" dirty="0"/>
              <a:t>sumažina kaimo gyventojų priklausomybę nuo nuosavo transporto. Padeda gyventojams, kurie negali naudotis transportu, lengviau judėti. Paslaugą galima užsisakyti telefonu bei išmania programėle.</a:t>
            </a:r>
          </a:p>
          <a:p>
            <a:pPr marL="0" indent="0">
              <a:lnSpc>
                <a:spcPct val="100000"/>
              </a:lnSpc>
              <a:buNone/>
            </a:pPr>
            <a:r>
              <a:rPr lang="lt-LT" sz="2000" b="1" dirty="0"/>
              <a:t>Kodėl reikėjo šios iniciatyvos? </a:t>
            </a:r>
            <a:r>
              <a:rPr lang="lt-LT" sz="2000" dirty="0"/>
              <a:t>Atokių miestelių gyventojams, ši paslauga, suteikia judėjimo galimybę, kuri pagerina gyvenimo kokybę, nes padidina prieigą prie įvairių prekių ir paslaugų. </a:t>
            </a:r>
          </a:p>
          <a:p>
            <a:pPr marL="0" indent="0">
              <a:lnSpc>
                <a:spcPct val="100000"/>
              </a:lnSpc>
              <a:buNone/>
            </a:pPr>
            <a:r>
              <a:rPr lang="lt-LT" sz="2000" b="1" dirty="0"/>
              <a:t>Projekto tinklapis: </a:t>
            </a:r>
            <a:r>
              <a:rPr lang="lt-LT" sz="2000" dirty="0">
                <a:hlinkClick r:id="rId5"/>
              </a:rPr>
              <a:t>https://elli-bus.de/</a:t>
            </a:r>
            <a:endParaRPr lang="lt-LT" sz="2000" dirty="0"/>
          </a:p>
          <a:p>
            <a:pPr marL="0" indent="0">
              <a:lnSpc>
                <a:spcPct val="100000"/>
              </a:lnSpc>
              <a:buNone/>
            </a:pPr>
            <a:endParaRPr lang="lt-LT" sz="2000" dirty="0"/>
          </a:p>
          <a:p>
            <a:pPr marL="0" indent="0">
              <a:lnSpc>
                <a:spcPct val="100000"/>
              </a:lnSpc>
              <a:buNone/>
            </a:pPr>
            <a:endParaRPr lang="lt-LT" sz="2000" dirty="0"/>
          </a:p>
        </p:txBody>
      </p:sp>
      <p:sp>
        <p:nvSpPr>
          <p:cNvPr id="22" name="AutoShape 2">
            <a:extLst>
              <a:ext uri="{FF2B5EF4-FFF2-40B4-BE49-F238E27FC236}">
                <a16:creationId xmlns:a16="http://schemas.microsoft.com/office/drawing/2014/main" id="{60ACE09B-956F-2CFD-DDC3-358257864EB4}"/>
              </a:ext>
            </a:extLst>
          </p:cNvPr>
          <p:cNvSpPr txBox="1">
            <a:spLocks noChangeAspect="1" noChangeArrowheads="1"/>
          </p:cNvSpPr>
          <p:nvPr/>
        </p:nvSpPr>
        <p:spPr bwMode="auto">
          <a:xfrm>
            <a:off x="8105775" y="4003263"/>
            <a:ext cx="4019550" cy="291299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lt-LT" sz="2000" b="1" dirty="0"/>
              <a:t>Gautas finansavimas - 107 000 Eur:</a:t>
            </a:r>
          </a:p>
          <a:p>
            <a:pPr lvl="1">
              <a:lnSpc>
                <a:spcPct val="100000"/>
              </a:lnSpc>
            </a:pPr>
            <a:r>
              <a:rPr lang="lt-LT" sz="1400" dirty="0"/>
              <a:t>Darbuotojų etatai;</a:t>
            </a:r>
          </a:p>
          <a:p>
            <a:pPr lvl="1">
              <a:lnSpc>
                <a:spcPct val="100000"/>
              </a:lnSpc>
            </a:pPr>
            <a:r>
              <a:rPr lang="lt-LT" sz="1400" dirty="0"/>
              <a:t>Transporto priemonių įsigijimo išlaidos;</a:t>
            </a:r>
          </a:p>
          <a:p>
            <a:pPr lvl="1">
              <a:lnSpc>
                <a:spcPct val="100000"/>
              </a:lnSpc>
            </a:pPr>
            <a:r>
              <a:rPr lang="lt-LT" sz="1400" dirty="0"/>
              <a:t>Papildoma eksploatacija;</a:t>
            </a:r>
          </a:p>
          <a:p>
            <a:pPr lvl="1">
              <a:lnSpc>
                <a:spcPct val="100000"/>
              </a:lnSpc>
            </a:pPr>
            <a:r>
              <a:rPr lang="lt-LT" sz="1400" dirty="0"/>
              <a:t>Mobiliosios programėlės įsigijimo išlaidos. </a:t>
            </a:r>
          </a:p>
          <a:p>
            <a:pPr marL="457200" lvl="1" indent="0">
              <a:lnSpc>
                <a:spcPct val="100000"/>
              </a:lnSpc>
              <a:buNone/>
            </a:pPr>
            <a:endParaRPr lang="lt-LT" sz="1400" b="1" dirty="0"/>
          </a:p>
        </p:txBody>
      </p:sp>
      <p:pic>
        <p:nvPicPr>
          <p:cNvPr id="24" name="Picture 23">
            <a:extLst>
              <a:ext uri="{FF2B5EF4-FFF2-40B4-BE49-F238E27FC236}">
                <a16:creationId xmlns:a16="http://schemas.microsoft.com/office/drawing/2014/main" id="{EDF4E9F3-FE93-EA98-8BB1-162F8063FA91}"/>
              </a:ext>
            </a:extLst>
          </p:cNvPr>
          <p:cNvPicPr>
            <a:picLocks noChangeAspect="1"/>
          </p:cNvPicPr>
          <p:nvPr/>
        </p:nvPicPr>
        <p:blipFill>
          <a:blip r:embed="rId6"/>
          <a:stretch>
            <a:fillRect/>
          </a:stretch>
        </p:blipFill>
        <p:spPr>
          <a:xfrm>
            <a:off x="8316686" y="1242734"/>
            <a:ext cx="3875314" cy="2583542"/>
          </a:xfrm>
          <a:prstGeom prst="rect">
            <a:avLst/>
          </a:prstGeom>
        </p:spPr>
      </p:pic>
      <p:pic>
        <p:nvPicPr>
          <p:cNvPr id="27" name="Picture 6" descr="See the source image">
            <a:extLst>
              <a:ext uri="{FF2B5EF4-FFF2-40B4-BE49-F238E27FC236}">
                <a16:creationId xmlns:a16="http://schemas.microsoft.com/office/drawing/2014/main" id="{40C074E7-2FAE-B81A-E923-E9E0A3AA44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967350" cy="1390261"/>
          </a:xfrm>
          <a:prstGeom prst="rect">
            <a:avLst/>
          </a:prstGeom>
          <a:noFill/>
          <a:extLst>
            <a:ext uri="{909E8E84-426E-40DD-AFC4-6F175D3DCCD1}">
              <a14:hiddenFill xmlns:a14="http://schemas.microsoft.com/office/drawing/2010/main">
                <a:solidFill>
                  <a:srgbClr val="FFFFFF"/>
                </a:solidFill>
              </a14:hiddenFill>
            </a:ext>
          </a:extLst>
        </p:spPr>
      </p:pic>
      <p:pic>
        <p:nvPicPr>
          <p:cNvPr id="28" name="Graphic 27" descr="Users outline">
            <a:extLst>
              <a:ext uri="{FF2B5EF4-FFF2-40B4-BE49-F238E27FC236}">
                <a16:creationId xmlns:a16="http://schemas.microsoft.com/office/drawing/2014/main" id="{D9F2DF1C-1943-E14E-A3DB-A1AEF11967F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59677" y="475861"/>
            <a:ext cx="914400" cy="914400"/>
          </a:xfrm>
          <a:prstGeom prst="rect">
            <a:avLst/>
          </a:prstGeom>
        </p:spPr>
      </p:pic>
    </p:spTree>
    <p:extLst>
      <p:ext uri="{BB962C8B-B14F-4D97-AF65-F5344CB8AC3E}">
        <p14:creationId xmlns:p14="http://schemas.microsoft.com/office/powerpoint/2010/main" val="1316559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4F554C2-4B07-A012-177F-68EBF59ACBD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11" name="Object 10" hidden="1">
                        <a:extLst>
                          <a:ext uri="{FF2B5EF4-FFF2-40B4-BE49-F238E27FC236}">
                            <a16:creationId xmlns:a16="http://schemas.microsoft.com/office/drawing/2014/main" id="{B4F554C2-4B07-A012-177F-68EBF59ACBD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9D2C3B2-4720-11A7-278D-0637DBE2DF77}"/>
              </a:ext>
            </a:extLst>
          </p:cNvPr>
          <p:cNvSpPr>
            <a:spLocks noGrp="1"/>
          </p:cNvSpPr>
          <p:nvPr>
            <p:ph type="title"/>
          </p:nvPr>
        </p:nvSpPr>
        <p:spPr>
          <a:xfrm>
            <a:off x="838200" y="0"/>
            <a:ext cx="10515600" cy="1325563"/>
          </a:xfrm>
        </p:spPr>
        <p:txBody>
          <a:bodyPr vert="horz">
            <a:normAutofit/>
          </a:bodyPr>
          <a:lstStyle/>
          <a:p>
            <a:pPr algn="ctr"/>
            <a:r>
              <a:rPr lang="lt-LT" sz="6000" dirty="0"/>
              <a:t>Žmonės</a:t>
            </a:r>
            <a:endParaRPr lang="en-US" sz="6000" dirty="0"/>
          </a:p>
        </p:txBody>
      </p:sp>
      <p:sp>
        <p:nvSpPr>
          <p:cNvPr id="12" name="AutoShape 2">
            <a:extLst>
              <a:ext uri="{FF2B5EF4-FFF2-40B4-BE49-F238E27FC236}">
                <a16:creationId xmlns:a16="http://schemas.microsoft.com/office/drawing/2014/main" id="{DADD6C8D-E870-46DA-713E-FD5864F9591C}"/>
              </a:ext>
            </a:extLst>
          </p:cNvPr>
          <p:cNvSpPr>
            <a:spLocks noGrp="1" noChangeAspect="1" noChangeArrowheads="1"/>
          </p:cNvSpPr>
          <p:nvPr>
            <p:ph idx="1"/>
          </p:nvPr>
        </p:nvSpPr>
        <p:spPr bwMode="auto">
          <a:xfrm>
            <a:off x="248264" y="1390261"/>
            <a:ext cx="7421499" cy="542254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lnSpcReduction="10000"/>
          </a:bodyPr>
          <a:lstStyle/>
          <a:p>
            <a:pPr marL="0" indent="0">
              <a:buNone/>
            </a:pPr>
            <a:r>
              <a:rPr lang="lt-LT" sz="2400" b="1" i="1" dirty="0"/>
              <a:t>Vaikų dviračių biblioteka</a:t>
            </a:r>
          </a:p>
          <a:p>
            <a:pPr marL="0" indent="0">
              <a:buNone/>
            </a:pPr>
            <a:r>
              <a:rPr lang="lt-LT" sz="2000" b="1" dirty="0"/>
              <a:t>Kur įgyvendinta: </a:t>
            </a:r>
            <a:r>
              <a:rPr lang="lt-LT" sz="2000" dirty="0"/>
              <a:t>Belgija - Flandrija (Herselt)</a:t>
            </a:r>
          </a:p>
          <a:p>
            <a:pPr marL="0" indent="0">
              <a:buNone/>
            </a:pPr>
            <a:r>
              <a:rPr lang="lt-LT" sz="2000" b="1" dirty="0"/>
              <a:t>Data: </a:t>
            </a:r>
            <a:r>
              <a:rPr lang="lt-LT" sz="2000" dirty="0"/>
              <a:t>vykdoma nuo 2015-12-12</a:t>
            </a:r>
          </a:p>
          <a:p>
            <a:pPr marL="0" indent="0">
              <a:lnSpc>
                <a:spcPct val="100000"/>
              </a:lnSpc>
              <a:buNone/>
            </a:pPr>
            <a:r>
              <a:rPr lang="lt-LT" sz="2000" b="1" dirty="0"/>
              <a:t>Pagrindinė idėja: </a:t>
            </a:r>
            <a:r>
              <a:rPr lang="lt-LT" sz="2000" dirty="0"/>
              <a:t>geros kokybės naudotų vaikiškų dviračių įsigijimas, kurie vėliau yra išnuomojami vietiniams vaikams (iki 12 m.). Biblioteka dirba 2 valandas, per mėnesį, tada tėvai gali atvykti išsirinkti ar grąžinti dviratį.</a:t>
            </a:r>
          </a:p>
          <a:p>
            <a:pPr marL="0" indent="0">
              <a:lnSpc>
                <a:spcPct val="100000"/>
              </a:lnSpc>
              <a:buNone/>
            </a:pPr>
            <a:r>
              <a:rPr lang="lt-LT" sz="2000" b="1" dirty="0"/>
              <a:t>Išmani iniciatyva: </a:t>
            </a:r>
            <a:r>
              <a:rPr lang="lt-LT" sz="2000" dirty="0"/>
              <a:t>ši iniciatyva skatina žiedinę ekonomiką (panaudoti dviračiai yra panaudojami dar kartą), kovoja su skurdu (pigi alternatyva skurstančioms šeimoms), pagerina vaikų judumą (vaikai keliauja greičiau), skatina švietimą (vaikai yra mokomi rinktis sveiką transportą).</a:t>
            </a:r>
          </a:p>
          <a:p>
            <a:pPr marL="0" indent="0">
              <a:lnSpc>
                <a:spcPct val="100000"/>
              </a:lnSpc>
              <a:buNone/>
            </a:pPr>
            <a:r>
              <a:rPr lang="lt-LT" sz="2000" b="1" dirty="0"/>
              <a:t>Ką tai duoda bendruomenei? </a:t>
            </a:r>
            <a:r>
              <a:rPr lang="lt-LT" sz="2000" dirty="0"/>
              <a:t>Vaikų dviračių biblioteka prisideda prie sveiko ir aktyvaus gyvenimo būdo mieste skatinimo, net ir mažas pajamas gaunančioms šeimoms.</a:t>
            </a:r>
          </a:p>
          <a:p>
            <a:pPr marL="0" indent="0">
              <a:lnSpc>
                <a:spcPct val="100000"/>
              </a:lnSpc>
              <a:buNone/>
            </a:pPr>
            <a:r>
              <a:rPr lang="lt-LT" sz="2000" b="1" dirty="0"/>
              <a:t>Projekto tinklapis: </a:t>
            </a:r>
            <a:r>
              <a:rPr lang="lt-LT" sz="2000" dirty="0">
                <a:hlinkClick r:id="rId6"/>
              </a:rPr>
              <a:t>https://www.fietsbieb.be/</a:t>
            </a:r>
            <a:r>
              <a:rPr lang="lt-LT" sz="2000" dirty="0"/>
              <a:t> </a:t>
            </a:r>
          </a:p>
        </p:txBody>
      </p:sp>
      <p:sp>
        <p:nvSpPr>
          <p:cNvPr id="22" name="AutoShape 2">
            <a:extLst>
              <a:ext uri="{FF2B5EF4-FFF2-40B4-BE49-F238E27FC236}">
                <a16:creationId xmlns:a16="http://schemas.microsoft.com/office/drawing/2014/main" id="{60ACE09B-956F-2CFD-DDC3-358257864EB4}"/>
              </a:ext>
            </a:extLst>
          </p:cNvPr>
          <p:cNvSpPr txBox="1">
            <a:spLocks noChangeAspect="1" noChangeArrowheads="1"/>
          </p:cNvSpPr>
          <p:nvPr/>
        </p:nvSpPr>
        <p:spPr bwMode="auto">
          <a:xfrm>
            <a:off x="8105775" y="4003263"/>
            <a:ext cx="4019550" cy="291299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lt-LT" sz="2000" b="1" dirty="0"/>
              <a:t>Gautas finansavimas - 3 500 Eur:</a:t>
            </a:r>
          </a:p>
          <a:p>
            <a:pPr lvl="1">
              <a:lnSpc>
                <a:spcPct val="100000"/>
              </a:lnSpc>
            </a:pPr>
            <a:r>
              <a:rPr lang="lt-LT" sz="1400" dirty="0"/>
              <a:t>Naudotų dviračių įsigijimas, dovanojimas;</a:t>
            </a:r>
          </a:p>
          <a:p>
            <a:pPr lvl="1">
              <a:lnSpc>
                <a:spcPct val="100000"/>
              </a:lnSpc>
            </a:pPr>
            <a:r>
              <a:rPr lang="lt-LT" sz="1400" dirty="0"/>
              <a:t>Įrankiai ir laikas, skirtas dviračių pirkimui ir remontui;</a:t>
            </a:r>
          </a:p>
          <a:p>
            <a:pPr lvl="1">
              <a:lnSpc>
                <a:spcPct val="100000"/>
              </a:lnSpc>
            </a:pPr>
            <a:r>
              <a:rPr lang="lt-LT" sz="1400" dirty="0"/>
              <a:t>Patalpos dviračių bibliotekai.</a:t>
            </a:r>
          </a:p>
        </p:txBody>
      </p:sp>
      <p:pic>
        <p:nvPicPr>
          <p:cNvPr id="6" name="Picture 5">
            <a:extLst>
              <a:ext uri="{FF2B5EF4-FFF2-40B4-BE49-F238E27FC236}">
                <a16:creationId xmlns:a16="http://schemas.microsoft.com/office/drawing/2014/main" id="{64FA4F82-0FC5-241D-4013-1960C4E8F6E4}"/>
              </a:ext>
            </a:extLst>
          </p:cNvPr>
          <p:cNvPicPr>
            <a:picLocks noChangeAspect="1"/>
          </p:cNvPicPr>
          <p:nvPr/>
        </p:nvPicPr>
        <p:blipFill>
          <a:blip r:embed="rId7"/>
          <a:stretch>
            <a:fillRect/>
          </a:stretch>
        </p:blipFill>
        <p:spPr>
          <a:xfrm>
            <a:off x="8172451" y="1151955"/>
            <a:ext cx="4019550" cy="2673595"/>
          </a:xfrm>
          <a:prstGeom prst="rect">
            <a:avLst/>
          </a:prstGeom>
        </p:spPr>
      </p:pic>
      <p:pic>
        <p:nvPicPr>
          <p:cNvPr id="13" name="Picture 6" descr="See the source image">
            <a:extLst>
              <a:ext uri="{FF2B5EF4-FFF2-40B4-BE49-F238E27FC236}">
                <a16:creationId xmlns:a16="http://schemas.microsoft.com/office/drawing/2014/main" id="{7CD32616-C44A-7388-DAD6-973828426C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967350" cy="1390261"/>
          </a:xfrm>
          <a:prstGeom prst="rect">
            <a:avLst/>
          </a:prstGeom>
          <a:noFill/>
          <a:extLst>
            <a:ext uri="{909E8E84-426E-40DD-AFC4-6F175D3DCCD1}">
              <a14:hiddenFill xmlns:a14="http://schemas.microsoft.com/office/drawing/2010/main">
                <a:solidFill>
                  <a:srgbClr val="FFFFFF"/>
                </a:solidFill>
              </a14:hiddenFill>
            </a:ext>
          </a:extLst>
        </p:spPr>
      </p:pic>
      <p:pic>
        <p:nvPicPr>
          <p:cNvPr id="14" name="Graphic 13" descr="Users outline">
            <a:extLst>
              <a:ext uri="{FF2B5EF4-FFF2-40B4-BE49-F238E27FC236}">
                <a16:creationId xmlns:a16="http://schemas.microsoft.com/office/drawing/2014/main" id="{955DD5F2-36B6-18B6-DE83-A08721DE288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46956" y="475861"/>
            <a:ext cx="914400" cy="914400"/>
          </a:xfrm>
          <a:prstGeom prst="rect">
            <a:avLst/>
          </a:prstGeom>
        </p:spPr>
      </p:pic>
    </p:spTree>
    <p:extLst>
      <p:ext uri="{BB962C8B-B14F-4D97-AF65-F5344CB8AC3E}">
        <p14:creationId xmlns:p14="http://schemas.microsoft.com/office/powerpoint/2010/main" val="2027057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4F554C2-4B07-A012-177F-68EBF59ACBD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11" name="Object 10" hidden="1">
                        <a:extLst>
                          <a:ext uri="{FF2B5EF4-FFF2-40B4-BE49-F238E27FC236}">
                            <a16:creationId xmlns:a16="http://schemas.microsoft.com/office/drawing/2014/main" id="{B4F554C2-4B07-A012-177F-68EBF59ACBD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9D2C3B2-4720-11A7-278D-0637DBE2DF77}"/>
              </a:ext>
            </a:extLst>
          </p:cNvPr>
          <p:cNvSpPr>
            <a:spLocks noGrp="1"/>
          </p:cNvSpPr>
          <p:nvPr>
            <p:ph type="title"/>
          </p:nvPr>
        </p:nvSpPr>
        <p:spPr>
          <a:xfrm>
            <a:off x="838200" y="0"/>
            <a:ext cx="10515600" cy="1325563"/>
          </a:xfrm>
        </p:spPr>
        <p:txBody>
          <a:bodyPr vert="horz">
            <a:normAutofit/>
          </a:bodyPr>
          <a:lstStyle/>
          <a:p>
            <a:pPr algn="ctr"/>
            <a:r>
              <a:rPr lang="lt-LT" sz="6000" dirty="0"/>
              <a:t>Žmonės</a:t>
            </a:r>
            <a:endParaRPr lang="en-US" sz="6000" dirty="0"/>
          </a:p>
        </p:txBody>
      </p:sp>
      <p:sp>
        <p:nvSpPr>
          <p:cNvPr id="12" name="AutoShape 2">
            <a:extLst>
              <a:ext uri="{FF2B5EF4-FFF2-40B4-BE49-F238E27FC236}">
                <a16:creationId xmlns:a16="http://schemas.microsoft.com/office/drawing/2014/main" id="{DADD6C8D-E870-46DA-713E-FD5864F9591C}"/>
              </a:ext>
            </a:extLst>
          </p:cNvPr>
          <p:cNvSpPr>
            <a:spLocks noGrp="1" noChangeAspect="1" noChangeArrowheads="1"/>
          </p:cNvSpPr>
          <p:nvPr>
            <p:ph idx="1"/>
          </p:nvPr>
        </p:nvSpPr>
        <p:spPr bwMode="auto">
          <a:xfrm>
            <a:off x="266925" y="1390261"/>
            <a:ext cx="7193742" cy="514262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85000" lnSpcReduction="10000"/>
          </a:bodyPr>
          <a:lstStyle/>
          <a:p>
            <a:pPr marL="0" indent="0">
              <a:buNone/>
            </a:pPr>
            <a:r>
              <a:rPr lang="lt-LT" sz="2400" b="1" i="1" dirty="0"/>
              <a:t>Prieinamas kaimas</a:t>
            </a:r>
          </a:p>
          <a:p>
            <a:pPr marL="0" indent="0">
              <a:buNone/>
            </a:pPr>
            <a:r>
              <a:rPr lang="lt-LT" sz="2000" b="1" dirty="0"/>
              <a:t>Kur įgyvendinta: </a:t>
            </a:r>
            <a:r>
              <a:rPr lang="lt-LT" sz="2000" dirty="0"/>
              <a:t>Italija (Monteverde)</a:t>
            </a:r>
          </a:p>
          <a:p>
            <a:pPr marL="0" indent="0">
              <a:buNone/>
            </a:pPr>
            <a:r>
              <a:rPr lang="lt-LT" sz="2000" b="1" dirty="0"/>
              <a:t>Data: </a:t>
            </a:r>
            <a:r>
              <a:rPr lang="lt-LT" sz="2000" dirty="0"/>
              <a:t>2016-06-01 – 2021-03-31</a:t>
            </a:r>
          </a:p>
          <a:p>
            <a:pPr marL="0" indent="0">
              <a:lnSpc>
                <a:spcPct val="100000"/>
              </a:lnSpc>
              <a:buNone/>
            </a:pPr>
            <a:r>
              <a:rPr lang="lt-LT" sz="2000" b="1" dirty="0"/>
              <a:t>Pagrindinė idėja: </a:t>
            </a:r>
            <a:r>
              <a:rPr lang="lt-LT" sz="2000" dirty="0"/>
              <a:t>fizinis ir skaitmeninis kaimo pritaikymas, kad jis taptų prieinamesnis žmonėms su fizine negalia, siekiant pritraukti daugiau turistų.</a:t>
            </a:r>
          </a:p>
          <a:p>
            <a:pPr marL="0" indent="0">
              <a:lnSpc>
                <a:spcPct val="100000"/>
              </a:lnSpc>
              <a:buNone/>
            </a:pPr>
            <a:r>
              <a:rPr lang="lt-LT" sz="2000" b="1" dirty="0"/>
              <a:t>Išmani iniciatyva: </a:t>
            </a:r>
            <a:r>
              <a:rPr lang="lt-LT" sz="2000" dirty="0"/>
              <a:t>ši iniciatyva skatina socialiai orientuotą požiūrį į naujų ekonominių galimybių kūrimą kaime, esant poreikiui naudojantis naujausiomis technologijomis (sistema, kuri suteikia informaciją apie lankytinos vietos prieinamumą). Iniciatyva skatina socialinę įtrauktį bei skatinti turistus su fizine negalia lankytis turistinėse vietose.</a:t>
            </a:r>
          </a:p>
          <a:p>
            <a:pPr marL="0" indent="0">
              <a:lnSpc>
                <a:spcPct val="100000"/>
              </a:lnSpc>
              <a:buNone/>
            </a:pPr>
            <a:r>
              <a:rPr lang="lt-LT" sz="2000" b="1" dirty="0"/>
              <a:t>Ką tai duoda bendruomenei? </a:t>
            </a:r>
            <a:r>
              <a:rPr lang="lt-LT" sz="2000" dirty="0"/>
              <a:t>Skatinamas ilgalaikis ekonominis tvarumas, dėl išaugusių turistų kiekio padidėjo vietinių barų, restoranų apyvarta. Naujos, pritaikytos infrastruktūros prižiūrėjimui bus reikalingi nauji darbuotojai. </a:t>
            </a:r>
          </a:p>
          <a:p>
            <a:pPr marL="0" indent="0">
              <a:lnSpc>
                <a:spcPct val="100000"/>
              </a:lnSpc>
              <a:buNone/>
            </a:pPr>
            <a:r>
              <a:rPr lang="lt-LT" sz="2000" b="1" dirty="0"/>
              <a:t>Projekto tinklapis: </a:t>
            </a:r>
            <a:r>
              <a:rPr lang="lt-LT" sz="2000" dirty="0">
                <a:hlinkClick r:id="rId6"/>
              </a:rPr>
              <a:t>https://europa.regione.campania.it/monteverde-turismo-europeo-accessibile/</a:t>
            </a:r>
            <a:r>
              <a:rPr lang="lt-LT" sz="2000" dirty="0"/>
              <a:t> </a:t>
            </a:r>
          </a:p>
        </p:txBody>
      </p:sp>
      <p:sp>
        <p:nvSpPr>
          <p:cNvPr id="22" name="AutoShape 2">
            <a:extLst>
              <a:ext uri="{FF2B5EF4-FFF2-40B4-BE49-F238E27FC236}">
                <a16:creationId xmlns:a16="http://schemas.microsoft.com/office/drawing/2014/main" id="{60ACE09B-956F-2CFD-DDC3-358257864EB4}"/>
              </a:ext>
            </a:extLst>
          </p:cNvPr>
          <p:cNvSpPr txBox="1">
            <a:spLocks noChangeAspect="1" noChangeArrowheads="1"/>
          </p:cNvSpPr>
          <p:nvPr/>
        </p:nvSpPr>
        <p:spPr bwMode="auto">
          <a:xfrm>
            <a:off x="8105775" y="4003263"/>
            <a:ext cx="4019550" cy="291299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lt-LT" sz="2000" b="1" dirty="0"/>
              <a:t>Gautas finansavimas - 4 750 000 Eur:</a:t>
            </a:r>
          </a:p>
          <a:p>
            <a:pPr lvl="1">
              <a:lnSpc>
                <a:spcPct val="100000"/>
              </a:lnSpc>
            </a:pPr>
            <a:r>
              <a:rPr lang="lt-LT" sz="1400" dirty="0"/>
              <a:t>Architektūriniai barjerai;</a:t>
            </a:r>
          </a:p>
          <a:p>
            <a:pPr lvl="1">
              <a:lnSpc>
                <a:spcPct val="100000"/>
              </a:lnSpc>
            </a:pPr>
            <a:r>
              <a:rPr lang="lt-LT" sz="1400" dirty="0"/>
              <a:t>Programinės įrangos ir IRT pritaikymas mobiliai programėlei;</a:t>
            </a:r>
          </a:p>
          <a:p>
            <a:pPr lvl="1">
              <a:lnSpc>
                <a:spcPct val="100000"/>
              </a:lnSpc>
            </a:pPr>
            <a:r>
              <a:rPr lang="lt-LT" sz="1400" dirty="0"/>
              <a:t>Statybos darbai;</a:t>
            </a:r>
          </a:p>
          <a:p>
            <a:pPr lvl="1">
              <a:lnSpc>
                <a:spcPct val="100000"/>
              </a:lnSpc>
            </a:pPr>
            <a:r>
              <a:rPr lang="lt-LT" sz="1400" dirty="0"/>
              <a:t>Viešbutis.</a:t>
            </a:r>
          </a:p>
        </p:txBody>
      </p:sp>
      <p:pic>
        <p:nvPicPr>
          <p:cNvPr id="4" name="Picture 3">
            <a:extLst>
              <a:ext uri="{FF2B5EF4-FFF2-40B4-BE49-F238E27FC236}">
                <a16:creationId xmlns:a16="http://schemas.microsoft.com/office/drawing/2014/main" id="{4C944C71-E07E-C874-863C-42A8A0295B1A}"/>
              </a:ext>
            </a:extLst>
          </p:cNvPr>
          <p:cNvPicPr>
            <a:picLocks noChangeAspect="1"/>
          </p:cNvPicPr>
          <p:nvPr/>
        </p:nvPicPr>
        <p:blipFill>
          <a:blip r:embed="rId7"/>
          <a:stretch>
            <a:fillRect/>
          </a:stretch>
        </p:blipFill>
        <p:spPr>
          <a:xfrm>
            <a:off x="8374743" y="1423800"/>
            <a:ext cx="3817258" cy="2579462"/>
          </a:xfrm>
          <a:prstGeom prst="rect">
            <a:avLst/>
          </a:prstGeom>
        </p:spPr>
      </p:pic>
      <p:pic>
        <p:nvPicPr>
          <p:cNvPr id="9" name="Picture 6" descr="See the source image">
            <a:extLst>
              <a:ext uri="{FF2B5EF4-FFF2-40B4-BE49-F238E27FC236}">
                <a16:creationId xmlns:a16="http://schemas.microsoft.com/office/drawing/2014/main" id="{BF3F46A0-F4B4-ACF2-AF48-2CF85506DC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967350" cy="1390261"/>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Users outline">
            <a:extLst>
              <a:ext uri="{FF2B5EF4-FFF2-40B4-BE49-F238E27FC236}">
                <a16:creationId xmlns:a16="http://schemas.microsoft.com/office/drawing/2014/main" id="{CA1BA600-88F1-B53E-8C20-0B930CDFEBA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74858" y="509400"/>
            <a:ext cx="914400" cy="914400"/>
          </a:xfrm>
          <a:prstGeom prst="rect">
            <a:avLst/>
          </a:prstGeom>
        </p:spPr>
      </p:pic>
    </p:spTree>
    <p:extLst>
      <p:ext uri="{BB962C8B-B14F-4D97-AF65-F5344CB8AC3E}">
        <p14:creationId xmlns:p14="http://schemas.microsoft.com/office/powerpoint/2010/main" val="4149311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4F554C2-4B07-A012-177F-68EBF59ACBD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11" name="Object 10" hidden="1">
                        <a:extLst>
                          <a:ext uri="{FF2B5EF4-FFF2-40B4-BE49-F238E27FC236}">
                            <a16:creationId xmlns:a16="http://schemas.microsoft.com/office/drawing/2014/main" id="{B4F554C2-4B07-A012-177F-68EBF59ACBD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9D2C3B2-4720-11A7-278D-0637DBE2DF77}"/>
              </a:ext>
            </a:extLst>
          </p:cNvPr>
          <p:cNvSpPr>
            <a:spLocks noGrp="1"/>
          </p:cNvSpPr>
          <p:nvPr>
            <p:ph type="title"/>
          </p:nvPr>
        </p:nvSpPr>
        <p:spPr>
          <a:xfrm>
            <a:off x="838200" y="0"/>
            <a:ext cx="10515600" cy="1325563"/>
          </a:xfrm>
        </p:spPr>
        <p:txBody>
          <a:bodyPr vert="horz">
            <a:normAutofit/>
          </a:bodyPr>
          <a:lstStyle/>
          <a:p>
            <a:pPr algn="ctr"/>
            <a:r>
              <a:rPr lang="lt-LT" sz="6000" dirty="0"/>
              <a:t>Žmonės</a:t>
            </a:r>
            <a:endParaRPr lang="en-US" sz="6000" dirty="0"/>
          </a:p>
        </p:txBody>
      </p:sp>
      <p:sp>
        <p:nvSpPr>
          <p:cNvPr id="12" name="AutoShape 2">
            <a:extLst>
              <a:ext uri="{FF2B5EF4-FFF2-40B4-BE49-F238E27FC236}">
                <a16:creationId xmlns:a16="http://schemas.microsoft.com/office/drawing/2014/main" id="{DADD6C8D-E870-46DA-713E-FD5864F9591C}"/>
              </a:ext>
            </a:extLst>
          </p:cNvPr>
          <p:cNvSpPr>
            <a:spLocks noGrp="1" noChangeAspect="1" noChangeArrowheads="1"/>
          </p:cNvSpPr>
          <p:nvPr>
            <p:ph idx="1"/>
          </p:nvPr>
        </p:nvSpPr>
        <p:spPr bwMode="auto">
          <a:xfrm>
            <a:off x="266925" y="1390261"/>
            <a:ext cx="7193742" cy="514262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lnSpcReduction="10000"/>
          </a:bodyPr>
          <a:lstStyle/>
          <a:p>
            <a:pPr marL="0" indent="0">
              <a:buNone/>
            </a:pPr>
            <a:r>
              <a:rPr lang="lt-LT" sz="2000" b="1" dirty="0"/>
              <a:t>Kur įgyvendinta: </a:t>
            </a:r>
            <a:r>
              <a:rPr lang="lt-LT" sz="2000" dirty="0"/>
              <a:t>Italija (</a:t>
            </a:r>
            <a:r>
              <a:rPr lang="lt-LT" sz="2000" dirty="0" err="1"/>
              <a:t>Ostana</a:t>
            </a:r>
            <a:r>
              <a:rPr lang="lt-LT" sz="2000" dirty="0"/>
              <a:t>)</a:t>
            </a:r>
          </a:p>
          <a:p>
            <a:pPr marL="0" indent="0">
              <a:lnSpc>
                <a:spcPct val="100000"/>
              </a:lnSpc>
              <a:buNone/>
            </a:pPr>
            <a:r>
              <a:rPr lang="lt-LT" sz="2000" b="1" dirty="0"/>
              <a:t>Pagrindinė idėja: </a:t>
            </a:r>
            <a:r>
              <a:rPr lang="lt-LT" sz="2000" dirty="0"/>
              <a:t>išlaikyti kaimą gyvą ir teikti paslaugas naujiems bei esantiems gyventojų per išmanųjį mobilumą, socialinį būstą, kultūrines ir socialines inovacijas, miškų tvarkymą. </a:t>
            </a:r>
          </a:p>
          <a:p>
            <a:pPr marL="0" indent="0">
              <a:lnSpc>
                <a:spcPct val="100000"/>
              </a:lnSpc>
              <a:buNone/>
            </a:pPr>
            <a:r>
              <a:rPr lang="lt-LT" sz="2000" b="1" dirty="0"/>
              <a:t>Išmani iniciatyva: </a:t>
            </a:r>
            <a:r>
              <a:rPr lang="lt-LT" sz="2000" dirty="0" err="1"/>
              <a:t>Ostanos</a:t>
            </a:r>
            <a:r>
              <a:rPr lang="lt-LT" sz="2000" dirty="0"/>
              <a:t> išmanioji strategija paremta kaimo kiekybiniu ir kokybiniu augimu. Pradedant nuo tvaraus mobilumo (e-dviračiai, e-mašinos, skatinimas naudotis viešuoju transportu, mobilumo programėlės kūrimas), atliekų mažinimo, socialinių būstų iki kultūros ir socialinių inovacijų kūrimo. </a:t>
            </a:r>
          </a:p>
          <a:p>
            <a:pPr marL="0" indent="0">
              <a:lnSpc>
                <a:spcPct val="100000"/>
              </a:lnSpc>
              <a:buNone/>
            </a:pPr>
            <a:r>
              <a:rPr lang="lt-LT" sz="2000" b="1" dirty="0"/>
              <a:t>Ką tai duoda bendruomenei? </a:t>
            </a:r>
            <a:r>
              <a:rPr lang="lt-LT" sz="2000" dirty="0"/>
              <a:t>Skatinamas ilgalaikis ekonominis tvarumas, apgyvendinimas, turistų pritraukimas, didesnis kaimo apgyvendinimas.</a:t>
            </a:r>
          </a:p>
          <a:p>
            <a:pPr marL="0" indent="0">
              <a:lnSpc>
                <a:spcPct val="100000"/>
              </a:lnSpc>
              <a:buNone/>
            </a:pPr>
            <a:r>
              <a:rPr lang="lt-LT" sz="2000" b="1" dirty="0"/>
              <a:t>Projekto tinklapis</a:t>
            </a:r>
            <a:r>
              <a:rPr lang="lt-LT" sz="2000" dirty="0"/>
              <a:t>: </a:t>
            </a:r>
            <a:r>
              <a:rPr lang="lt-LT" sz="2000" dirty="0">
                <a:hlinkClick r:id="rId6"/>
              </a:rPr>
              <a:t>https://www.smartrural21.eu/wp-content/uploads/Ostana_Smart-Village-Strategy.pdf</a:t>
            </a:r>
            <a:r>
              <a:rPr lang="lt-LT" sz="2000" dirty="0"/>
              <a:t> </a:t>
            </a:r>
          </a:p>
        </p:txBody>
      </p:sp>
      <p:pic>
        <p:nvPicPr>
          <p:cNvPr id="9" name="Picture 6" descr="See the source image">
            <a:extLst>
              <a:ext uri="{FF2B5EF4-FFF2-40B4-BE49-F238E27FC236}">
                <a16:creationId xmlns:a16="http://schemas.microsoft.com/office/drawing/2014/main" id="{BF3F46A0-F4B4-ACF2-AF48-2CF85506DC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967350" cy="1390261"/>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Users outline">
            <a:extLst>
              <a:ext uri="{FF2B5EF4-FFF2-40B4-BE49-F238E27FC236}">
                <a16:creationId xmlns:a16="http://schemas.microsoft.com/office/drawing/2014/main" id="{CA1BA600-88F1-B53E-8C20-0B930CDFEBA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74858" y="509400"/>
            <a:ext cx="914400" cy="914400"/>
          </a:xfrm>
          <a:prstGeom prst="rect">
            <a:avLst/>
          </a:prstGeom>
        </p:spPr>
      </p:pic>
      <p:pic>
        <p:nvPicPr>
          <p:cNvPr id="5" name="Paveikslėlis 4">
            <a:extLst>
              <a:ext uri="{FF2B5EF4-FFF2-40B4-BE49-F238E27FC236}">
                <a16:creationId xmlns:a16="http://schemas.microsoft.com/office/drawing/2014/main" id="{2A6C4142-CC29-029E-9606-6DF1082742B8}"/>
              </a:ext>
            </a:extLst>
          </p:cNvPr>
          <p:cNvPicPr>
            <a:picLocks noChangeAspect="1"/>
          </p:cNvPicPr>
          <p:nvPr/>
        </p:nvPicPr>
        <p:blipFill>
          <a:blip r:embed="rId10"/>
          <a:stretch>
            <a:fillRect/>
          </a:stretch>
        </p:blipFill>
        <p:spPr>
          <a:xfrm>
            <a:off x="7797191" y="966600"/>
            <a:ext cx="3901440" cy="2593848"/>
          </a:xfrm>
          <a:prstGeom prst="rect">
            <a:avLst/>
          </a:prstGeom>
        </p:spPr>
      </p:pic>
      <p:pic>
        <p:nvPicPr>
          <p:cNvPr id="7" name="Paveikslėlis 6">
            <a:extLst>
              <a:ext uri="{FF2B5EF4-FFF2-40B4-BE49-F238E27FC236}">
                <a16:creationId xmlns:a16="http://schemas.microsoft.com/office/drawing/2014/main" id="{05DECCFA-BE9A-472D-B9C2-E249022B7C30}"/>
              </a:ext>
            </a:extLst>
          </p:cNvPr>
          <p:cNvPicPr>
            <a:picLocks noChangeAspect="1"/>
          </p:cNvPicPr>
          <p:nvPr/>
        </p:nvPicPr>
        <p:blipFill>
          <a:blip r:embed="rId11"/>
          <a:stretch>
            <a:fillRect/>
          </a:stretch>
        </p:blipFill>
        <p:spPr>
          <a:xfrm>
            <a:off x="7797191" y="3822626"/>
            <a:ext cx="3901441" cy="2599945"/>
          </a:xfrm>
          <a:prstGeom prst="rect">
            <a:avLst/>
          </a:prstGeom>
        </p:spPr>
      </p:pic>
    </p:spTree>
    <p:extLst>
      <p:ext uri="{BB962C8B-B14F-4D97-AF65-F5344CB8AC3E}">
        <p14:creationId xmlns:p14="http://schemas.microsoft.com/office/powerpoint/2010/main" val="2937462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4F554C2-4B07-A012-177F-68EBF59ACBD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11" name="Object 10" hidden="1">
                        <a:extLst>
                          <a:ext uri="{FF2B5EF4-FFF2-40B4-BE49-F238E27FC236}">
                            <a16:creationId xmlns:a16="http://schemas.microsoft.com/office/drawing/2014/main" id="{B4F554C2-4B07-A012-177F-68EBF59ACBD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9D2C3B2-4720-11A7-278D-0637DBE2DF77}"/>
              </a:ext>
            </a:extLst>
          </p:cNvPr>
          <p:cNvSpPr>
            <a:spLocks noGrp="1"/>
          </p:cNvSpPr>
          <p:nvPr>
            <p:ph type="title"/>
          </p:nvPr>
        </p:nvSpPr>
        <p:spPr>
          <a:xfrm>
            <a:off x="838200" y="0"/>
            <a:ext cx="10515600" cy="1325563"/>
          </a:xfrm>
        </p:spPr>
        <p:txBody>
          <a:bodyPr vert="horz">
            <a:normAutofit/>
          </a:bodyPr>
          <a:lstStyle/>
          <a:p>
            <a:pPr algn="ctr"/>
            <a:r>
              <a:rPr lang="lt-LT" sz="6000" dirty="0"/>
              <a:t>Žmonės</a:t>
            </a:r>
            <a:endParaRPr lang="en-US" sz="6000" dirty="0"/>
          </a:p>
        </p:txBody>
      </p:sp>
      <p:sp>
        <p:nvSpPr>
          <p:cNvPr id="12" name="AutoShape 2">
            <a:extLst>
              <a:ext uri="{FF2B5EF4-FFF2-40B4-BE49-F238E27FC236}">
                <a16:creationId xmlns:a16="http://schemas.microsoft.com/office/drawing/2014/main" id="{DADD6C8D-E870-46DA-713E-FD5864F9591C}"/>
              </a:ext>
            </a:extLst>
          </p:cNvPr>
          <p:cNvSpPr>
            <a:spLocks noGrp="1" noChangeAspect="1" noChangeArrowheads="1"/>
          </p:cNvSpPr>
          <p:nvPr>
            <p:ph idx="1"/>
          </p:nvPr>
        </p:nvSpPr>
        <p:spPr bwMode="auto">
          <a:xfrm>
            <a:off x="266925" y="1390261"/>
            <a:ext cx="7193742" cy="514262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85000" lnSpcReduction="20000"/>
          </a:bodyPr>
          <a:lstStyle/>
          <a:p>
            <a:pPr marL="0" indent="0">
              <a:buNone/>
            </a:pPr>
            <a:r>
              <a:rPr lang="lt-LT" sz="2800" b="1" dirty="0"/>
              <a:t>Išmanus atliekų tvarkymas</a:t>
            </a:r>
          </a:p>
          <a:p>
            <a:pPr marL="0" indent="0">
              <a:buNone/>
            </a:pPr>
            <a:r>
              <a:rPr lang="lt-LT" sz="2000" b="1" dirty="0"/>
              <a:t>Kur įgyvendinta: </a:t>
            </a:r>
            <a:r>
              <a:rPr lang="lt-LT" sz="2000" dirty="0"/>
              <a:t>Slovakija </a:t>
            </a:r>
            <a:r>
              <a:rPr lang="lt-LT" sz="2000" b="1" dirty="0"/>
              <a:t>(</a:t>
            </a:r>
            <a:r>
              <a:rPr lang="lt-LT" sz="1600" b="1" i="0" dirty="0" err="1">
                <a:effectLst/>
                <a:latin typeface="Montserrat" panose="00000500000000000000" pitchFamily="2" charset="-70"/>
              </a:rPr>
              <a:t>Košeca</a:t>
            </a:r>
            <a:r>
              <a:rPr lang="lt-LT" sz="2000" b="1" dirty="0"/>
              <a:t>)</a:t>
            </a:r>
          </a:p>
          <a:p>
            <a:pPr marL="0" indent="0">
              <a:buNone/>
            </a:pPr>
            <a:r>
              <a:rPr lang="lt-LT" sz="2000" dirty="0"/>
              <a:t>Data : 2019- dabar</a:t>
            </a:r>
          </a:p>
          <a:p>
            <a:pPr marL="0" indent="0">
              <a:lnSpc>
                <a:spcPct val="100000"/>
              </a:lnSpc>
              <a:buNone/>
            </a:pPr>
            <a:r>
              <a:rPr lang="lt-LT" sz="2000" b="1" dirty="0"/>
              <a:t>Pagrindinė idėja: </a:t>
            </a:r>
            <a:r>
              <a:rPr lang="lt-LT" sz="2000" dirty="0"/>
              <a:t>Elektroninis likutinių atliekų surinkimo ir perdirbimo lygio stebėjimas naudojant skaitmenines ir technologines naujoves.</a:t>
            </a:r>
          </a:p>
          <a:p>
            <a:pPr marL="0" indent="0">
              <a:lnSpc>
                <a:spcPct val="100000"/>
              </a:lnSpc>
              <a:buNone/>
            </a:pPr>
            <a:r>
              <a:rPr lang="lt-LT" sz="2000" b="1" dirty="0"/>
              <a:t>Išmani iniciatyva:</a:t>
            </a:r>
            <a:r>
              <a:rPr lang="lt-LT" sz="2000" dirty="0"/>
              <a:t> Išmani duomenų stebėjimo sistema (skaitmeninė sekimo sistema) skatina atliekų rūšiavimą ir skatina perdirbimą mažinant mokesčius už atliekų surinkimą. Tokiu būdu savivaldybės įstaiga seka kiekvieno namų ūkio ir verslo subjekto susidarančių atliekų kiekį, perdirbimo lygį ir siūlo masiškai sumažinti vietines atliekų tvarkymo sąskaitas vienam asmeniui pagal perdirbamų buitinių atliekų dalį.</a:t>
            </a:r>
          </a:p>
          <a:p>
            <a:pPr marL="0" indent="0">
              <a:lnSpc>
                <a:spcPct val="100000"/>
              </a:lnSpc>
              <a:buNone/>
            </a:pPr>
            <a:r>
              <a:rPr lang="lt-LT" sz="2000" b="1" dirty="0"/>
              <a:t>Ką tai duoda bendruomenei</a:t>
            </a:r>
            <a:r>
              <a:rPr lang="lt-LT" sz="2000" dirty="0"/>
              <a:t>? Sprendimas padidina vietinių atliekų tvarkymo paslaugų kokybę, todėl kaimas tampa patrauklesne vieta gyventi ir dirbti. Tai pat, sumažina atliekų tvarkymo išlaidas savivaldybei, atlaisvinant išteklius, kurie gali būti panaudoti kitoms vietinėms paslaugoms arba mažinant vietinius mokesčius.</a:t>
            </a:r>
          </a:p>
          <a:p>
            <a:pPr marL="0" indent="0">
              <a:lnSpc>
                <a:spcPct val="100000"/>
              </a:lnSpc>
              <a:buNone/>
            </a:pPr>
            <a:r>
              <a:rPr lang="lt-LT" sz="2000" b="1" dirty="0"/>
              <a:t>Projekto tinklapis</a:t>
            </a:r>
            <a:r>
              <a:rPr lang="lt-LT" sz="2000" dirty="0"/>
              <a:t>: https://www.smartrural21.eu/smart-solution/smart-waste-management/ </a:t>
            </a:r>
          </a:p>
        </p:txBody>
      </p:sp>
      <p:pic>
        <p:nvPicPr>
          <p:cNvPr id="9" name="Picture 6" descr="See the source image">
            <a:extLst>
              <a:ext uri="{FF2B5EF4-FFF2-40B4-BE49-F238E27FC236}">
                <a16:creationId xmlns:a16="http://schemas.microsoft.com/office/drawing/2014/main" id="{BF3F46A0-F4B4-ACF2-AF48-2CF85506DC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967350" cy="1390261"/>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Users outline">
            <a:extLst>
              <a:ext uri="{FF2B5EF4-FFF2-40B4-BE49-F238E27FC236}">
                <a16:creationId xmlns:a16="http://schemas.microsoft.com/office/drawing/2014/main" id="{CA1BA600-88F1-B53E-8C20-0B930CDFEBA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74858" y="509400"/>
            <a:ext cx="914400" cy="914400"/>
          </a:xfrm>
          <a:prstGeom prst="rect">
            <a:avLst/>
          </a:prstGeom>
        </p:spPr>
      </p:pic>
      <p:pic>
        <p:nvPicPr>
          <p:cNvPr id="8" name="Paveikslėlis 7">
            <a:extLst>
              <a:ext uri="{FF2B5EF4-FFF2-40B4-BE49-F238E27FC236}">
                <a16:creationId xmlns:a16="http://schemas.microsoft.com/office/drawing/2014/main" id="{F7B83A9E-C672-CB89-45E6-B8A249F7FE22}"/>
              </a:ext>
            </a:extLst>
          </p:cNvPr>
          <p:cNvPicPr>
            <a:picLocks noChangeAspect="1"/>
          </p:cNvPicPr>
          <p:nvPr/>
        </p:nvPicPr>
        <p:blipFill>
          <a:blip r:embed="rId9"/>
          <a:stretch>
            <a:fillRect/>
          </a:stretch>
        </p:blipFill>
        <p:spPr>
          <a:xfrm>
            <a:off x="7460667" y="1335832"/>
            <a:ext cx="4637315" cy="3091543"/>
          </a:xfrm>
          <a:prstGeom prst="rect">
            <a:avLst/>
          </a:prstGeom>
        </p:spPr>
      </p:pic>
      <p:sp>
        <p:nvSpPr>
          <p:cNvPr id="13" name="TextBox 12">
            <a:extLst>
              <a:ext uri="{FF2B5EF4-FFF2-40B4-BE49-F238E27FC236}">
                <a16:creationId xmlns:a16="http://schemas.microsoft.com/office/drawing/2014/main" id="{97981539-03DB-E6DB-7C3D-68A794313419}"/>
              </a:ext>
            </a:extLst>
          </p:cNvPr>
          <p:cNvSpPr txBox="1"/>
          <p:nvPr/>
        </p:nvSpPr>
        <p:spPr>
          <a:xfrm>
            <a:off x="7460667" y="4833257"/>
            <a:ext cx="4324933" cy="1261884"/>
          </a:xfrm>
          <a:prstGeom prst="rect">
            <a:avLst/>
          </a:prstGeom>
          <a:noFill/>
        </p:spPr>
        <p:txBody>
          <a:bodyPr wrap="square" rtlCol="0">
            <a:spAutoFit/>
          </a:bodyPr>
          <a:lstStyle/>
          <a:p>
            <a:pPr marL="0" indent="0" algn="ctr">
              <a:lnSpc>
                <a:spcPct val="100000"/>
              </a:lnSpc>
              <a:buFont typeface="Arial" panose="020B0604020202020204" pitchFamily="34" charset="0"/>
              <a:buNone/>
            </a:pPr>
            <a:r>
              <a:rPr lang="lt-LT" sz="2000" b="1" dirty="0"/>
              <a:t>Gautas finansavimas – 11.000 Eur. </a:t>
            </a:r>
          </a:p>
          <a:p>
            <a:pPr lvl="1">
              <a:lnSpc>
                <a:spcPct val="100000"/>
              </a:lnSpc>
            </a:pPr>
            <a:r>
              <a:rPr lang="lt-LT" sz="1400" dirty="0"/>
              <a:t>Elektroninių atliekų sistemos diegimas,  atitinkamų techninių prietaisų ir įrangos pirkimas, piliečių informavimas ir vietos koordinatoriaus mokymai.</a:t>
            </a:r>
            <a:endParaRPr lang="lt-LT" dirty="0"/>
          </a:p>
        </p:txBody>
      </p:sp>
    </p:spTree>
    <p:extLst>
      <p:ext uri="{BB962C8B-B14F-4D97-AF65-F5344CB8AC3E}">
        <p14:creationId xmlns:p14="http://schemas.microsoft.com/office/powerpoint/2010/main" val="381155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4F554C2-4B07-A012-177F-68EBF59ACBD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11" name="Object 10" hidden="1">
                        <a:extLst>
                          <a:ext uri="{FF2B5EF4-FFF2-40B4-BE49-F238E27FC236}">
                            <a16:creationId xmlns:a16="http://schemas.microsoft.com/office/drawing/2014/main" id="{B4F554C2-4B07-A012-177F-68EBF59ACBD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9D2C3B2-4720-11A7-278D-0637DBE2DF77}"/>
              </a:ext>
            </a:extLst>
          </p:cNvPr>
          <p:cNvSpPr>
            <a:spLocks noGrp="1"/>
          </p:cNvSpPr>
          <p:nvPr>
            <p:ph type="title"/>
          </p:nvPr>
        </p:nvSpPr>
        <p:spPr>
          <a:xfrm>
            <a:off x="838200" y="0"/>
            <a:ext cx="10515600" cy="1325563"/>
          </a:xfrm>
        </p:spPr>
        <p:txBody>
          <a:bodyPr vert="horz">
            <a:normAutofit/>
          </a:bodyPr>
          <a:lstStyle/>
          <a:p>
            <a:pPr algn="ctr"/>
            <a:r>
              <a:rPr lang="lt-LT" sz="6000" dirty="0"/>
              <a:t>Ekonomika</a:t>
            </a:r>
            <a:endParaRPr lang="en-US" sz="6000" dirty="0"/>
          </a:p>
        </p:txBody>
      </p:sp>
      <p:sp>
        <p:nvSpPr>
          <p:cNvPr id="12" name="AutoShape 2">
            <a:extLst>
              <a:ext uri="{FF2B5EF4-FFF2-40B4-BE49-F238E27FC236}">
                <a16:creationId xmlns:a16="http://schemas.microsoft.com/office/drawing/2014/main" id="{DADD6C8D-E870-46DA-713E-FD5864F9591C}"/>
              </a:ext>
            </a:extLst>
          </p:cNvPr>
          <p:cNvSpPr>
            <a:spLocks noGrp="1" noChangeAspect="1" noChangeArrowheads="1"/>
          </p:cNvSpPr>
          <p:nvPr>
            <p:ph idx="1"/>
          </p:nvPr>
        </p:nvSpPr>
        <p:spPr bwMode="auto">
          <a:xfrm>
            <a:off x="266925" y="1390261"/>
            <a:ext cx="7193742" cy="514262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lnSpcReduction="10000"/>
          </a:bodyPr>
          <a:lstStyle/>
          <a:p>
            <a:pPr marL="0" indent="0">
              <a:buNone/>
            </a:pPr>
            <a:r>
              <a:rPr lang="lt-LT" sz="2400" b="1" i="1" dirty="0"/>
              <a:t>Lietaus vandens drėkinimo sistema</a:t>
            </a:r>
          </a:p>
          <a:p>
            <a:pPr marL="0" indent="0">
              <a:buNone/>
            </a:pPr>
            <a:r>
              <a:rPr lang="lt-LT" sz="2000" b="1" dirty="0"/>
              <a:t>Kur įgyvendinta: </a:t>
            </a:r>
            <a:r>
              <a:rPr lang="lt-LT" sz="2000" dirty="0"/>
              <a:t>Lenkija (Tomaszyn)</a:t>
            </a:r>
          </a:p>
          <a:p>
            <a:pPr marL="0" indent="0">
              <a:buNone/>
            </a:pPr>
            <a:r>
              <a:rPr lang="lt-LT" sz="2000" b="1" dirty="0"/>
              <a:t>Data: </a:t>
            </a:r>
            <a:r>
              <a:rPr lang="lt-LT" sz="2000" dirty="0"/>
              <a:t>2019-05 – 2021-06</a:t>
            </a:r>
          </a:p>
          <a:p>
            <a:pPr marL="0" indent="0">
              <a:lnSpc>
                <a:spcPct val="100000"/>
              </a:lnSpc>
              <a:buNone/>
            </a:pPr>
            <a:r>
              <a:rPr lang="lt-LT" sz="2000" b="1" dirty="0"/>
              <a:t>Pagrindinė idėja: </a:t>
            </a:r>
            <a:r>
              <a:rPr lang="lt-LT" sz="2000" dirty="0"/>
              <a:t>iš žemės surenkamas vanduo, kuris yra filtruojamas ir saugomas rezervuaruose bei paskirstomas ūkiams. Šių rezervuarų sistemai reikalinga energija yra gaunama iš saulės ir vėjo jėgainių.</a:t>
            </a:r>
          </a:p>
          <a:p>
            <a:pPr marL="0" indent="0">
              <a:lnSpc>
                <a:spcPct val="100000"/>
              </a:lnSpc>
              <a:buNone/>
            </a:pPr>
            <a:r>
              <a:rPr lang="lt-LT" sz="2000" b="1" dirty="0"/>
              <a:t>Išmani iniciatyva: </a:t>
            </a:r>
            <a:r>
              <a:rPr lang="lt-LT" sz="2000" dirty="0"/>
              <a:t>ši iniciatyva naudojasi atsinaujinančiais vandens ir energijos šaltiniais, taip užtikrinant tvarią žemės ūkio veiklą.</a:t>
            </a:r>
          </a:p>
          <a:p>
            <a:pPr marL="0" indent="0">
              <a:lnSpc>
                <a:spcPct val="100000"/>
              </a:lnSpc>
              <a:buNone/>
            </a:pPr>
            <a:r>
              <a:rPr lang="lt-LT" sz="2000" b="1" dirty="0"/>
              <a:t>Ką tai duoda bendruomenei? </a:t>
            </a:r>
            <a:r>
              <a:rPr lang="lt-LT" sz="2000" dirty="0"/>
              <a:t>Sistema suteikia nekenksmingą ir ekonomišką ūkininkavimo būdą, nepriklausant nuo vandentiekio ir elektros sistemų. </a:t>
            </a:r>
          </a:p>
          <a:p>
            <a:pPr marL="0" indent="0">
              <a:lnSpc>
                <a:spcPct val="100000"/>
              </a:lnSpc>
              <a:buNone/>
            </a:pPr>
            <a:r>
              <a:rPr lang="lt-LT" sz="2000" b="1" dirty="0"/>
              <a:t>Projekto tinklapis: </a:t>
            </a:r>
            <a:r>
              <a:rPr lang="lt-LT" sz="2000" dirty="0">
                <a:hlinkClick r:id="rId6"/>
              </a:rPr>
              <a:t>https://ostojanatury.pl/refuge-of-nature/</a:t>
            </a:r>
            <a:r>
              <a:rPr lang="lt-LT" sz="2000" dirty="0"/>
              <a:t> </a:t>
            </a:r>
          </a:p>
        </p:txBody>
      </p:sp>
      <p:sp>
        <p:nvSpPr>
          <p:cNvPr id="22" name="AutoShape 2">
            <a:extLst>
              <a:ext uri="{FF2B5EF4-FFF2-40B4-BE49-F238E27FC236}">
                <a16:creationId xmlns:a16="http://schemas.microsoft.com/office/drawing/2014/main" id="{60ACE09B-956F-2CFD-DDC3-358257864EB4}"/>
              </a:ext>
            </a:extLst>
          </p:cNvPr>
          <p:cNvSpPr txBox="1">
            <a:spLocks noChangeAspect="1" noChangeArrowheads="1"/>
          </p:cNvSpPr>
          <p:nvPr/>
        </p:nvSpPr>
        <p:spPr bwMode="auto">
          <a:xfrm>
            <a:off x="8105775" y="4455885"/>
            <a:ext cx="4019550" cy="246037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lt-LT" sz="2000" b="1" dirty="0"/>
              <a:t>Gautas finansavimas - 40 000 Eur:</a:t>
            </a:r>
          </a:p>
          <a:p>
            <a:pPr lvl="1">
              <a:lnSpc>
                <a:spcPct val="100000"/>
              </a:lnSpc>
            </a:pPr>
            <a:r>
              <a:rPr lang="lt-LT" sz="1400" dirty="0"/>
              <a:t>Sistemos planavimas, montavimas ir įrengimas.</a:t>
            </a:r>
          </a:p>
        </p:txBody>
      </p:sp>
      <p:pic>
        <p:nvPicPr>
          <p:cNvPr id="9" name="Picture 6" descr="See the source image">
            <a:extLst>
              <a:ext uri="{FF2B5EF4-FFF2-40B4-BE49-F238E27FC236}">
                <a16:creationId xmlns:a16="http://schemas.microsoft.com/office/drawing/2014/main" id="{BF3F46A0-F4B4-ACF2-AF48-2CF85506DC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967350" cy="13902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B478AF2-7913-4BB4-7B0D-7CBF0B225293}"/>
              </a:ext>
            </a:extLst>
          </p:cNvPr>
          <p:cNvPicPr>
            <a:picLocks noChangeAspect="1"/>
          </p:cNvPicPr>
          <p:nvPr/>
        </p:nvPicPr>
        <p:blipFill>
          <a:blip r:embed="rId8"/>
          <a:stretch>
            <a:fillRect/>
          </a:stretch>
        </p:blipFill>
        <p:spPr>
          <a:xfrm>
            <a:off x="8273143" y="1721755"/>
            <a:ext cx="3852182" cy="2626488"/>
          </a:xfrm>
          <a:prstGeom prst="rect">
            <a:avLst/>
          </a:prstGeom>
        </p:spPr>
      </p:pic>
      <p:pic>
        <p:nvPicPr>
          <p:cNvPr id="7" name="Graphic 6" descr="Piggy Bank outline">
            <a:extLst>
              <a:ext uri="{FF2B5EF4-FFF2-40B4-BE49-F238E27FC236}">
                <a16:creationId xmlns:a16="http://schemas.microsoft.com/office/drawing/2014/main" id="{4C4A0986-82F9-1B2B-5C63-1335FF9EF4C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42043" y="428998"/>
            <a:ext cx="914400" cy="914400"/>
          </a:xfrm>
          <a:prstGeom prst="rect">
            <a:avLst/>
          </a:prstGeom>
        </p:spPr>
      </p:pic>
    </p:spTree>
    <p:extLst>
      <p:ext uri="{BB962C8B-B14F-4D97-AF65-F5344CB8AC3E}">
        <p14:creationId xmlns:p14="http://schemas.microsoft.com/office/powerpoint/2010/main" val="996899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4F554C2-4B07-A012-177F-68EBF59ACBD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11" name="Object 10" hidden="1">
                        <a:extLst>
                          <a:ext uri="{FF2B5EF4-FFF2-40B4-BE49-F238E27FC236}">
                            <a16:creationId xmlns:a16="http://schemas.microsoft.com/office/drawing/2014/main" id="{B4F554C2-4B07-A012-177F-68EBF59ACBD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9D2C3B2-4720-11A7-278D-0637DBE2DF77}"/>
              </a:ext>
            </a:extLst>
          </p:cNvPr>
          <p:cNvSpPr>
            <a:spLocks noGrp="1"/>
          </p:cNvSpPr>
          <p:nvPr>
            <p:ph type="title"/>
          </p:nvPr>
        </p:nvSpPr>
        <p:spPr>
          <a:xfrm>
            <a:off x="838200" y="0"/>
            <a:ext cx="10515600" cy="1325563"/>
          </a:xfrm>
        </p:spPr>
        <p:txBody>
          <a:bodyPr vert="horz">
            <a:normAutofit/>
          </a:bodyPr>
          <a:lstStyle/>
          <a:p>
            <a:pPr algn="ctr"/>
            <a:r>
              <a:rPr lang="lt-LT" sz="6000" dirty="0"/>
              <a:t>Ekonomika</a:t>
            </a:r>
            <a:endParaRPr lang="en-US" sz="6000" dirty="0"/>
          </a:p>
        </p:txBody>
      </p:sp>
      <p:sp>
        <p:nvSpPr>
          <p:cNvPr id="12" name="AutoShape 2">
            <a:extLst>
              <a:ext uri="{FF2B5EF4-FFF2-40B4-BE49-F238E27FC236}">
                <a16:creationId xmlns:a16="http://schemas.microsoft.com/office/drawing/2014/main" id="{DADD6C8D-E870-46DA-713E-FD5864F9591C}"/>
              </a:ext>
            </a:extLst>
          </p:cNvPr>
          <p:cNvSpPr>
            <a:spLocks noGrp="1" noChangeAspect="1" noChangeArrowheads="1"/>
          </p:cNvSpPr>
          <p:nvPr>
            <p:ph idx="1"/>
          </p:nvPr>
        </p:nvSpPr>
        <p:spPr bwMode="auto">
          <a:xfrm>
            <a:off x="266924" y="1390261"/>
            <a:ext cx="7488907" cy="53536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92500" lnSpcReduction="10000"/>
          </a:bodyPr>
          <a:lstStyle/>
          <a:p>
            <a:pPr marL="0" indent="0">
              <a:buNone/>
            </a:pPr>
            <a:r>
              <a:rPr lang="lt-LT" sz="2400" b="1" i="1" dirty="0"/>
              <a:t>Biovalgyklos</a:t>
            </a:r>
          </a:p>
          <a:p>
            <a:pPr marL="0" indent="0">
              <a:buNone/>
            </a:pPr>
            <a:r>
              <a:rPr lang="lt-LT" sz="2000" b="1" dirty="0"/>
              <a:t>Kur įgyvendinta: </a:t>
            </a:r>
            <a:r>
              <a:rPr lang="lt-LT" sz="2000" dirty="0"/>
              <a:t>Prancūzija (Mouans-Sartoux)</a:t>
            </a:r>
          </a:p>
          <a:p>
            <a:pPr marL="0" indent="0">
              <a:buNone/>
            </a:pPr>
            <a:r>
              <a:rPr lang="lt-LT" sz="2000" b="1" dirty="0"/>
              <a:t>Data: </a:t>
            </a:r>
            <a:r>
              <a:rPr lang="lt-LT" sz="2000" dirty="0"/>
              <a:t>vykdoma nuo</a:t>
            </a:r>
            <a:r>
              <a:rPr lang="lt-LT" sz="2000" b="1" dirty="0"/>
              <a:t> </a:t>
            </a:r>
            <a:r>
              <a:rPr lang="lt-LT" sz="2000" dirty="0"/>
              <a:t>2012 m.</a:t>
            </a:r>
          </a:p>
          <a:p>
            <a:pPr marL="0" indent="0">
              <a:lnSpc>
                <a:spcPct val="100000"/>
              </a:lnSpc>
              <a:buNone/>
            </a:pPr>
            <a:r>
              <a:rPr lang="lt-LT" sz="2000" b="1" dirty="0"/>
              <a:t>Pagrindinė idėja: </a:t>
            </a:r>
            <a:r>
              <a:rPr lang="lt-LT" sz="2000" dirty="0"/>
              <a:t>tiekti ekologiškus produktus mokyklų valgykloms nedidinant kainų.</a:t>
            </a:r>
          </a:p>
          <a:p>
            <a:pPr marL="0" indent="0">
              <a:lnSpc>
                <a:spcPct val="100000"/>
              </a:lnSpc>
              <a:buNone/>
            </a:pPr>
            <a:r>
              <a:rPr lang="lt-LT" sz="2000" b="1" dirty="0"/>
              <a:t>Išmani iniciatyva: </a:t>
            </a:r>
            <a:r>
              <a:rPr lang="lt-LT" sz="2000" dirty="0"/>
              <a:t>ši iniciatyva sujungia socialinius, aplinkos ir ekonominius bendruomenės tikslus. Įdiegtos naujovės skatina keisti požiūrį į viešuosius pirkimus (vertinti ne tik kainą, bet ir ekologiškumą bei teikti pirmenybę vietinei produkcijai). Tiekiant šviežią maistą, jaunuoliai yra mokomi sveikos gyvensenos pradmenų.</a:t>
            </a:r>
          </a:p>
          <a:p>
            <a:pPr marL="0" indent="0">
              <a:lnSpc>
                <a:spcPct val="100000"/>
              </a:lnSpc>
              <a:buNone/>
            </a:pPr>
            <a:r>
              <a:rPr lang="lt-LT" sz="2000" b="1" dirty="0"/>
              <a:t>Ką tai duoda bendruomenei? </a:t>
            </a:r>
            <a:r>
              <a:rPr lang="lt-LT" sz="2000" dirty="0"/>
              <a:t>Skatina vartoti ekologišką maistą. Sukuriamos naujos darbo vietos vietiniuose ūkiuose. Toks visuomeninis projektas jungia bendruomenę, skatindama bendruomenės įsitraukimą.</a:t>
            </a:r>
          </a:p>
          <a:p>
            <a:pPr marL="0" indent="0">
              <a:lnSpc>
                <a:spcPct val="100000"/>
              </a:lnSpc>
              <a:buNone/>
            </a:pPr>
            <a:r>
              <a:rPr lang="lt-LT" sz="2000" b="1" dirty="0"/>
              <a:t>Projekto tinklapis: </a:t>
            </a:r>
            <a:r>
              <a:rPr lang="lt-LT" sz="2000" dirty="0">
                <a:hlinkClick r:id="rId6"/>
              </a:rPr>
              <a:t>https://www.optigede.ademe.fr/fiche/en-finir-avec-le-gaspillage-alimentaire</a:t>
            </a:r>
            <a:r>
              <a:rPr lang="lt-LT" sz="2000" dirty="0"/>
              <a:t> </a:t>
            </a:r>
          </a:p>
        </p:txBody>
      </p:sp>
      <p:sp>
        <p:nvSpPr>
          <p:cNvPr id="22" name="AutoShape 2">
            <a:extLst>
              <a:ext uri="{FF2B5EF4-FFF2-40B4-BE49-F238E27FC236}">
                <a16:creationId xmlns:a16="http://schemas.microsoft.com/office/drawing/2014/main" id="{60ACE09B-956F-2CFD-DDC3-358257864EB4}"/>
              </a:ext>
            </a:extLst>
          </p:cNvPr>
          <p:cNvSpPr txBox="1">
            <a:spLocks noChangeAspect="1" noChangeArrowheads="1"/>
          </p:cNvSpPr>
          <p:nvPr/>
        </p:nvSpPr>
        <p:spPr bwMode="auto">
          <a:xfrm>
            <a:off x="8105775" y="4003263"/>
            <a:ext cx="4019550" cy="291299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lt-LT" sz="2000" b="1" dirty="0"/>
              <a:t>Gautas finansavimas – 0 Eur:</a:t>
            </a:r>
          </a:p>
          <a:p>
            <a:pPr marL="0" indent="0">
              <a:lnSpc>
                <a:spcPct val="100000"/>
              </a:lnSpc>
              <a:buFont typeface="Arial" panose="020B0604020202020204" pitchFamily="34" charset="0"/>
              <a:buNone/>
            </a:pPr>
            <a:r>
              <a:rPr lang="lt-LT" sz="1800" dirty="0"/>
              <a:t>Sumažinus maisto švaistymą  valgyklose, iš sutaupytų lėšų, buvo padengtas ekologiškų produktų pirkimas.</a:t>
            </a:r>
            <a:endParaRPr lang="lt-LT" sz="1400" dirty="0"/>
          </a:p>
        </p:txBody>
      </p:sp>
      <p:pic>
        <p:nvPicPr>
          <p:cNvPr id="9" name="Picture 6" descr="See the source image">
            <a:extLst>
              <a:ext uri="{FF2B5EF4-FFF2-40B4-BE49-F238E27FC236}">
                <a16:creationId xmlns:a16="http://schemas.microsoft.com/office/drawing/2014/main" id="{BF3F46A0-F4B4-ACF2-AF48-2CF85506DC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967350" cy="13902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3902F00-9867-1455-6CAF-8D07C7996C11}"/>
              </a:ext>
            </a:extLst>
          </p:cNvPr>
          <p:cNvPicPr>
            <a:picLocks noChangeAspect="1"/>
          </p:cNvPicPr>
          <p:nvPr/>
        </p:nvPicPr>
        <p:blipFill>
          <a:blip r:embed="rId8"/>
          <a:stretch>
            <a:fillRect/>
          </a:stretch>
        </p:blipFill>
        <p:spPr>
          <a:xfrm>
            <a:off x="8331200" y="1429397"/>
            <a:ext cx="3860800" cy="2573866"/>
          </a:xfrm>
          <a:prstGeom prst="rect">
            <a:avLst/>
          </a:prstGeom>
        </p:spPr>
      </p:pic>
      <p:pic>
        <p:nvPicPr>
          <p:cNvPr id="10" name="Graphic 9" descr="Piggy Bank outline">
            <a:extLst>
              <a:ext uri="{FF2B5EF4-FFF2-40B4-BE49-F238E27FC236}">
                <a16:creationId xmlns:a16="http://schemas.microsoft.com/office/drawing/2014/main" id="{8923C272-E064-F199-D5AC-0F12A1C5F7E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96977" y="411163"/>
            <a:ext cx="914400" cy="914400"/>
          </a:xfrm>
          <a:prstGeom prst="rect">
            <a:avLst/>
          </a:prstGeom>
        </p:spPr>
      </p:pic>
    </p:spTree>
    <p:extLst>
      <p:ext uri="{BB962C8B-B14F-4D97-AF65-F5344CB8AC3E}">
        <p14:creationId xmlns:p14="http://schemas.microsoft.com/office/powerpoint/2010/main" val="34657361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14">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EIP">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300210D-B23D-4B73-823C-5A70D7AC28DF}" vid="{31C25596-93E0-440D-906B-21B291B2F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0A5AF1-8C57-4290-936E-5FD27C957251}">
  <ds:schemaRefs>
    <ds:schemaRef ds:uri="http://schemas.microsoft.com/sharepoint/v3/contenttype/forms"/>
  </ds:schemaRefs>
</ds:datastoreItem>
</file>

<file path=customXml/itemProps2.xml><?xml version="1.0" encoding="utf-8"?>
<ds:datastoreItem xmlns:ds="http://schemas.openxmlformats.org/officeDocument/2006/customXml" ds:itemID="{C87F4215-C6BB-44A3-9A5E-9446E6835900}">
  <ds:schemaRefs>
    <ds:schemaRef ds:uri="http://purl.org/dc/terms/"/>
    <ds:schemaRef ds:uri="http://purl.org/dc/dcmitype/"/>
    <ds:schemaRef ds:uri="71af3243-3dd4-4a8d-8c0d-dd76da1f02a5"/>
    <ds:schemaRef ds:uri="http://schemas.microsoft.com/office/2006/documentManagement/types"/>
    <ds:schemaRef ds:uri="http://schemas.microsoft.com/office/2006/metadata/properties"/>
    <ds:schemaRef ds:uri="http://schemas.openxmlformats.org/package/2006/metadata/core-properties"/>
    <ds:schemaRef ds:uri="16c05727-aa75-4e4a-9b5f-8a80a1165891"/>
    <ds:schemaRef ds:uri="http://schemas.microsoft.com/office/infopath/2007/PartnerControls"/>
    <ds:schemaRef ds:uri="http://www.w3.org/XML/1998/namespace"/>
    <ds:schemaRef ds:uri="http://purl.org/dc/elements/1.1/"/>
  </ds:schemaRefs>
</ds:datastoreItem>
</file>

<file path=customXml/itemProps3.xml><?xml version="1.0" encoding="utf-8"?>
<ds:datastoreItem xmlns:ds="http://schemas.openxmlformats.org/officeDocument/2006/customXml" ds:itemID="{8F8919DE-9BD9-47A9-9F5D-16EBB96879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3714</Words>
  <Application>Microsoft Office PowerPoint</Application>
  <PresentationFormat>Widescreen</PresentationFormat>
  <Paragraphs>319</Paragraphs>
  <Slides>28</Slides>
  <Notes>24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6" baseType="lpstr">
      <vt:lpstr>Arial</vt:lpstr>
      <vt:lpstr>Calibri</vt:lpstr>
      <vt:lpstr>inherit</vt:lpstr>
      <vt:lpstr>Montserrat</vt:lpstr>
      <vt:lpstr>Times New Roman</vt:lpstr>
      <vt:lpstr>Trebuchet MS</vt:lpstr>
      <vt:lpstr>Office Theme</vt:lpstr>
      <vt:lpstr>think-cell Slide</vt:lpstr>
      <vt:lpstr>Įkvepiantys Europos išmanių kaimų pavyzdžiai</vt:lpstr>
      <vt:lpstr>SUMANŪS KAIMAI EUROPOJE</vt:lpstr>
      <vt:lpstr>Žmonės</vt:lpstr>
      <vt:lpstr>Žmonės</vt:lpstr>
      <vt:lpstr>Žmonės</vt:lpstr>
      <vt:lpstr>Žmonės</vt:lpstr>
      <vt:lpstr>Žmonės</vt:lpstr>
      <vt:lpstr>Ekonomika</vt:lpstr>
      <vt:lpstr>Ekonomika</vt:lpstr>
      <vt:lpstr>Ekonomika</vt:lpstr>
      <vt:lpstr>Ekonomika</vt:lpstr>
      <vt:lpstr>Gyvenimas</vt:lpstr>
      <vt:lpstr>Gyvenimas</vt:lpstr>
      <vt:lpstr>Gyvenimas</vt:lpstr>
      <vt:lpstr>Aplinka</vt:lpstr>
      <vt:lpstr>Aplinka</vt:lpstr>
      <vt:lpstr>Aplinka</vt:lpstr>
      <vt:lpstr>Aplinka</vt:lpstr>
      <vt:lpstr>Ryšys ir mobilumas</vt:lpstr>
      <vt:lpstr>Ryšys ir mobilumas</vt:lpstr>
      <vt:lpstr>Ryšys ir mobilumas</vt:lpstr>
      <vt:lpstr>Ryšys ir mobilumas</vt:lpstr>
      <vt:lpstr>Valdymas</vt:lpstr>
      <vt:lpstr>Valdymas</vt:lpstr>
      <vt:lpstr>Valdymas</vt:lpstr>
      <vt:lpstr>Valdymas</vt:lpstr>
      <vt:lpstr>Ką daryti?</vt:lpstr>
      <vt:lpstr>Ką daryti?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2020-10-16T11:44:43Z</dcterms:created>
  <dcterms:modified xsi:type="dcterms:W3CDTF">2024-03-27T11:59:06Z</dcterms:modified>
</cp:coreProperties>
</file>